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9" r:id="rId3"/>
  </p:sldMasterIdLst>
  <p:notesMasterIdLst>
    <p:notesMasterId r:id="rId55"/>
  </p:notesMasterIdLst>
  <p:sldIdLst>
    <p:sldId id="260" r:id="rId4"/>
    <p:sldId id="256" r:id="rId5"/>
    <p:sldId id="313" r:id="rId6"/>
    <p:sldId id="282" r:id="rId7"/>
    <p:sldId id="316" r:id="rId8"/>
    <p:sldId id="317" r:id="rId9"/>
    <p:sldId id="321" r:id="rId10"/>
    <p:sldId id="322" r:id="rId11"/>
    <p:sldId id="323" r:id="rId12"/>
    <p:sldId id="324" r:id="rId13"/>
    <p:sldId id="318" r:id="rId14"/>
    <p:sldId id="319" r:id="rId15"/>
    <p:sldId id="320" r:id="rId16"/>
    <p:sldId id="284" r:id="rId17"/>
    <p:sldId id="269" r:id="rId18"/>
    <p:sldId id="286" r:id="rId19"/>
    <p:sldId id="257" r:id="rId20"/>
    <p:sldId id="258" r:id="rId21"/>
    <p:sldId id="259" r:id="rId22"/>
    <p:sldId id="270" r:id="rId23"/>
    <p:sldId id="330" r:id="rId24"/>
    <p:sldId id="288" r:id="rId25"/>
    <p:sldId id="329" r:id="rId26"/>
    <p:sldId id="327" r:id="rId27"/>
    <p:sldId id="328" r:id="rId28"/>
    <p:sldId id="326" r:id="rId29"/>
    <p:sldId id="325" r:id="rId30"/>
    <p:sldId id="289" r:id="rId31"/>
    <p:sldId id="290" r:id="rId32"/>
    <p:sldId id="295" r:id="rId33"/>
    <p:sldId id="300" r:id="rId34"/>
    <p:sldId id="299" r:id="rId35"/>
    <p:sldId id="293" r:id="rId36"/>
    <p:sldId id="291" r:id="rId37"/>
    <p:sldId id="287" r:id="rId38"/>
    <p:sldId id="292" r:id="rId39"/>
    <p:sldId id="302" r:id="rId40"/>
    <p:sldId id="303" r:id="rId41"/>
    <p:sldId id="296" r:id="rId42"/>
    <p:sldId id="304" r:id="rId43"/>
    <p:sldId id="305" r:id="rId44"/>
    <p:sldId id="306" r:id="rId45"/>
    <p:sldId id="307" r:id="rId46"/>
    <p:sldId id="308" r:id="rId47"/>
    <p:sldId id="301" r:id="rId48"/>
    <p:sldId id="298" r:id="rId49"/>
    <p:sldId id="310" r:id="rId50"/>
    <p:sldId id="309" r:id="rId51"/>
    <p:sldId id="314" r:id="rId52"/>
    <p:sldId id="312" r:id="rId53"/>
    <p:sldId id="27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1F0F6"/>
    <a:srgbClr val="09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15526-6D63-4643-A210-8CAE797A49B3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581CD-8963-4BB1-9A02-C3A82B4B6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50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5db92fcb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5db92fcb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1416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5db92fcb6f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25db92fcb6f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36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25db92fcb6f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25db92fcb6f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0236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3ecafe05e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3ecafe05e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609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3ecafe05e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3ecafe05e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697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25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066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641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442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707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3ecafe05e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3ecafe05e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317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3ecafe05e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3ecafe05e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3712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3263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93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8892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3ecafe05e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3ecafe05e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7209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31549c3d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231549c3d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7335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5db92fcb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5db92fcb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420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4220f4d7bd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24220f4d7bd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15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db92fcb6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db92fcb6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0954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5db92fcb6f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5db92fcb6f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205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40b7f1317f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40b7f1317f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954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4220f4d7bd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24220f4d7bd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4372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240b7f1317f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240b7f1317f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0666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6399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7461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011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791444973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ctrTitle"/>
          </p:nvPr>
        </p:nvSpPr>
        <p:spPr>
          <a:xfrm>
            <a:off x="914400" y="2125981"/>
            <a:ext cx="103632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ubTitle" idx="1"/>
          </p:nvPr>
        </p:nvSpPr>
        <p:spPr>
          <a:xfrm>
            <a:off x="1828800" y="3840481"/>
            <a:ext cx="85344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97" name="Google Shape;97;p20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13595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83564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3075924" y="754153"/>
            <a:ext cx="6040149" cy="451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933" b="1" i="0">
                <a:solidFill>
                  <a:srgbClr val="083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391008" y="1666864"/>
            <a:ext cx="114099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828754" lvl="2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438339" lvl="3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3657509" lvl="5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267093" lvl="6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4876678" lvl="7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5486263" lvl="8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170839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00326" y="6338358"/>
            <a:ext cx="103199" cy="1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/>
          <p:nvPr/>
        </p:nvSpPr>
        <p:spPr>
          <a:xfrm>
            <a:off x="8036862" y="6178184"/>
            <a:ext cx="2554393" cy="392853"/>
          </a:xfrm>
          <a:custGeom>
            <a:avLst/>
            <a:gdLst/>
            <a:ahLst/>
            <a:cxnLst/>
            <a:rect l="l" t="t" r="r" b="b"/>
            <a:pathLst>
              <a:path w="1915795" h="294639" extrusionOk="0">
                <a:moveTo>
                  <a:pt x="1915799" y="294599"/>
                </a:moveTo>
                <a:lnTo>
                  <a:pt x="0" y="294599"/>
                </a:lnTo>
                <a:lnTo>
                  <a:pt x="0" y="0"/>
                </a:lnTo>
                <a:lnTo>
                  <a:pt x="1915799" y="0"/>
                </a:lnTo>
                <a:lnTo>
                  <a:pt x="1915799" y="2945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075924" y="754153"/>
            <a:ext cx="6040149" cy="451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933" b="1" i="0">
                <a:solidFill>
                  <a:srgbClr val="083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92" name="Google Shape;92;p19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89361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3075924" y="754153"/>
            <a:ext cx="6040149" cy="451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933" b="1" i="0">
                <a:solidFill>
                  <a:srgbClr val="083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219170" lvl="1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828754" lvl="2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438339" lvl="3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3657509" lvl="5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267093" lvl="6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4876678" lvl="7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5486263" lvl="8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219170" lvl="1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828754" lvl="2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438339" lvl="3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3657509" lvl="5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267093" lvl="6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4876678" lvl="7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5486263" lvl="8" indent="-30479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104" name="Google Shape;104;p21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620417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 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369332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59004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338554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230832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609585" lvl="0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219170" lvl="1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828754" lvl="2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438339" lvl="3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3657509" lvl="5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267093" lvl="6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4876678" lvl="7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5486263" lvl="8" indent="-30479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369332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645488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3619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>
            <a:spLocks noGrp="1"/>
          </p:cNvSpPr>
          <p:nvPr>
            <p:ph type="ctrTitle"/>
          </p:nvPr>
        </p:nvSpPr>
        <p:spPr>
          <a:xfrm>
            <a:off x="415611" y="2662672"/>
            <a:ext cx="11360800" cy="1066895"/>
          </a:xfrm>
          <a:prstGeom prst="rect">
            <a:avLst/>
          </a:prstGeom>
        </p:spPr>
        <p:txBody>
          <a:bodyPr spcFirstLastPara="1" wrap="square" lIns="0" tIns="0" rIns="0" bIns="0" anchor="b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574453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369332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510037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801441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7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9379251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9056929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4" name="Google Shape;134;p2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2857175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7574887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7677381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5" name="Google Shape;145;p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766500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8" name="Google Shape;148;p3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6770388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364180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212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7" name="Google Shape;157;p35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8797010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842900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1_Blank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7"/>
          <p:cNvSpPr txBox="1">
            <a:spLocks noGrp="1"/>
          </p:cNvSpPr>
          <p:nvPr>
            <p:ph type="ftr" idx="11"/>
          </p:nvPr>
        </p:nvSpPr>
        <p:spPr>
          <a:xfrm>
            <a:off x="4145280" y="6377941"/>
            <a:ext cx="3901600" cy="28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sz="1867" kern="0">
              <a:cs typeface="Arial"/>
              <a:sym typeface="Arial"/>
            </a:endParaRPr>
          </a:p>
        </p:txBody>
      </p:sp>
      <p:sp>
        <p:nvSpPr>
          <p:cNvPr id="163" name="Google Shape;163;p37"/>
          <p:cNvSpPr txBox="1">
            <a:spLocks noGrp="1"/>
          </p:cNvSpPr>
          <p:nvPr>
            <p:ph type="dt" idx="10"/>
          </p:nvPr>
        </p:nvSpPr>
        <p:spPr>
          <a:xfrm>
            <a:off x="609600" y="6377941"/>
            <a:ext cx="2804000" cy="28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endParaRPr lang="en-US" sz="1867" kern="0">
              <a:cs typeface="Arial"/>
              <a:sym typeface="Arial"/>
            </a:endParaRPr>
          </a:p>
        </p:txBody>
      </p:sp>
      <p:sp>
        <p:nvSpPr>
          <p:cNvPr id="164" name="Google Shape;164;p37"/>
          <p:cNvSpPr txBox="1">
            <a:spLocks noGrp="1"/>
          </p:cNvSpPr>
          <p:nvPr>
            <p:ph type="sldNum" idx="12"/>
          </p:nvPr>
        </p:nvSpPr>
        <p:spPr>
          <a:xfrm>
            <a:off x="8778240" y="6377941"/>
            <a:ext cx="2804000" cy="20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786002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701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4504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4618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3455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201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9415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F3ADF-7DD0-4E28-8B3C-28CD2776659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17087-115A-4FAF-831E-5DE6F141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0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21" r:id="rId12"/>
    <p:sldLayoutId id="2147483722" r:id="rId1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075924" y="754153"/>
            <a:ext cx="604014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 u="none" strike="noStrike" cap="none">
                <a:solidFill>
                  <a:srgbClr val="083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91008" y="1666864"/>
            <a:ext cx="1140998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9pPr>
          </a:lstStyle>
          <a:p>
            <a:pPr defTabSz="1219170">
              <a:buClr>
                <a:srgbClr val="000000"/>
              </a:buClr>
            </a:pPr>
            <a:endParaRPr lang="en-US" kern="0">
              <a:cs typeface="Arial"/>
              <a:sym typeface="Arial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94408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333">
                <a:solidFill>
                  <a:schemeClr val="dk2"/>
                </a:solidFill>
              </a:defRPr>
            </a:lvl1pPr>
            <a:lvl2pPr lvl="1" algn="r" rtl="0">
              <a:buNone/>
              <a:defRPr sz="1333">
                <a:solidFill>
                  <a:schemeClr val="dk2"/>
                </a:solidFill>
              </a:defRPr>
            </a:lvl2pPr>
            <a:lvl3pPr lvl="2" algn="r" rtl="0">
              <a:buNone/>
              <a:defRPr sz="1333">
                <a:solidFill>
                  <a:schemeClr val="dk2"/>
                </a:solidFill>
              </a:defRPr>
            </a:lvl3pPr>
            <a:lvl4pPr lvl="3" algn="r" rtl="0">
              <a:buNone/>
              <a:defRPr sz="1333">
                <a:solidFill>
                  <a:schemeClr val="dk2"/>
                </a:solidFill>
              </a:defRPr>
            </a:lvl4pPr>
            <a:lvl5pPr lvl="4" algn="r" rtl="0">
              <a:buNone/>
              <a:defRPr sz="1333">
                <a:solidFill>
                  <a:schemeClr val="dk2"/>
                </a:solidFill>
              </a:defRPr>
            </a:lvl5pPr>
            <a:lvl6pPr lvl="5" algn="r" rtl="0">
              <a:buNone/>
              <a:defRPr sz="1333">
                <a:solidFill>
                  <a:schemeClr val="dk2"/>
                </a:solidFill>
              </a:defRPr>
            </a:lvl6pPr>
            <a:lvl7pPr lvl="6" algn="r" rtl="0">
              <a:buNone/>
              <a:defRPr sz="1333">
                <a:solidFill>
                  <a:schemeClr val="dk2"/>
                </a:solidFill>
              </a:defRPr>
            </a:lvl7pPr>
            <a:lvl8pPr lvl="7" algn="r" rtl="0">
              <a:buNone/>
              <a:defRPr sz="1333">
                <a:solidFill>
                  <a:schemeClr val="dk2"/>
                </a:solidFill>
              </a:defRPr>
            </a:lvl8pPr>
            <a:lvl9pPr lvl="8" algn="r" rtl="0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id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id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47830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0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1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5.png"/><Relationship Id="rId3" Type="http://schemas.openxmlformats.org/officeDocument/2006/relationships/image" Target="../media/image20.png"/><Relationship Id="rId21" Type="http://schemas.openxmlformats.org/officeDocument/2006/relationships/image" Target="../media/image68.jp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5.png"/><Relationship Id="rId38" Type="http://schemas.openxmlformats.org/officeDocument/2006/relationships/image" Target="../media/image8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29" Type="http://schemas.openxmlformats.org/officeDocument/2006/relationships/image" Target="../media/image76.png"/><Relationship Id="rId41" Type="http://schemas.openxmlformats.org/officeDocument/2006/relationships/image" Target="../media/image8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" Type="http://schemas.openxmlformats.org/officeDocument/2006/relationships/image" Target="../media/image2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g"/><Relationship Id="rId13" Type="http://schemas.openxmlformats.org/officeDocument/2006/relationships/image" Target="../media/image97.png"/><Relationship Id="rId18" Type="http://schemas.openxmlformats.org/officeDocument/2006/relationships/image" Target="../media/image102.jpg"/><Relationship Id="rId3" Type="http://schemas.openxmlformats.org/officeDocument/2006/relationships/image" Target="../media/image20.png"/><Relationship Id="rId7" Type="http://schemas.openxmlformats.org/officeDocument/2006/relationships/image" Target="../media/image91.jpg"/><Relationship Id="rId12" Type="http://schemas.openxmlformats.org/officeDocument/2006/relationships/image" Target="../media/image96.png"/><Relationship Id="rId17" Type="http://schemas.openxmlformats.org/officeDocument/2006/relationships/image" Target="../media/image101.jp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0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0.jpg"/><Relationship Id="rId11" Type="http://schemas.openxmlformats.org/officeDocument/2006/relationships/image" Target="../media/image95.jpg"/><Relationship Id="rId5" Type="http://schemas.openxmlformats.org/officeDocument/2006/relationships/image" Target="../media/image89.jpg"/><Relationship Id="rId15" Type="http://schemas.openxmlformats.org/officeDocument/2006/relationships/image" Target="../media/image99.jpg"/><Relationship Id="rId10" Type="http://schemas.openxmlformats.org/officeDocument/2006/relationships/image" Target="../media/image94.png"/><Relationship Id="rId4" Type="http://schemas.openxmlformats.org/officeDocument/2006/relationships/image" Target="../media/image21.png"/><Relationship Id="rId9" Type="http://schemas.openxmlformats.org/officeDocument/2006/relationships/image" Target="../media/image93.png"/><Relationship Id="rId14" Type="http://schemas.openxmlformats.org/officeDocument/2006/relationships/image" Target="../media/image9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0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1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0.emf"/><Relationship Id="rId5" Type="http://schemas.openxmlformats.org/officeDocument/2006/relationships/image" Target="../media/image119.emf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1.emf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image" Target="../media/image1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20.png"/><Relationship Id="rId7" Type="http://schemas.openxmlformats.org/officeDocument/2006/relationships/hyperlink" Target="http://www.youtube.com/watch?v=evArr3sOwb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g"/><Relationship Id="rId5" Type="http://schemas.openxmlformats.org/officeDocument/2006/relationships/hyperlink" Target="http://www.youtube.com/watch?v=RBhg6ZvADHI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" y="-7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53"/>
          <p:cNvSpPr/>
          <p:nvPr/>
        </p:nvSpPr>
        <p:spPr>
          <a:xfrm>
            <a:off x="2695768" y="3392820"/>
            <a:ext cx="6914800" cy="12312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33" name="Google Shape;23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5768" y="3668067"/>
            <a:ext cx="1649833" cy="178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8709" y="6270114"/>
            <a:ext cx="1574601" cy="15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53"/>
          <p:cNvSpPr txBox="1"/>
          <p:nvPr/>
        </p:nvSpPr>
        <p:spPr>
          <a:xfrm>
            <a:off x="2617971" y="3442798"/>
            <a:ext cx="7077600" cy="117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US" sz="2133" b="1" dirty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SINERGI SAINS MEMBENTUK GENERASI ZILLENNIAL YANG UNGGUL DAN VISIONER</a:t>
            </a:r>
          </a:p>
          <a:p>
            <a:pPr algn="ctr"/>
            <a:r>
              <a:rPr lang="en-US" dirty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- UNIVERSITAS PAKUAN, 14 SEPTEMBER 2023 -</a:t>
            </a:r>
          </a:p>
        </p:txBody>
      </p:sp>
      <p:sp>
        <p:nvSpPr>
          <p:cNvPr id="237" name="Google Shape;237;p53"/>
          <p:cNvSpPr txBox="1"/>
          <p:nvPr/>
        </p:nvSpPr>
        <p:spPr>
          <a:xfrm>
            <a:off x="1534033" y="485001"/>
            <a:ext cx="1606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id" sz="1200" b="1">
                <a:solidFill>
                  <a:srgbClr val="EBEBFF"/>
                </a:solidFill>
                <a:latin typeface="Montserrat"/>
                <a:ea typeface="Montserrat"/>
                <a:cs typeface="Montserrat"/>
                <a:sym typeface="Montserrat"/>
              </a:rPr>
              <a:t>MITRA PEMBANGUNAN</a:t>
            </a:r>
            <a:endParaRPr sz="1200" b="1">
              <a:solidFill>
                <a:srgbClr val="EBEB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8" name="Google Shape;238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8533" y="361085"/>
            <a:ext cx="825167" cy="8251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53"/>
          <p:cNvCxnSpPr/>
          <p:nvPr/>
        </p:nvCxnSpPr>
        <p:spPr>
          <a:xfrm>
            <a:off x="1534033" y="425400"/>
            <a:ext cx="0" cy="734800"/>
          </a:xfrm>
          <a:prstGeom prst="straightConnector1">
            <a:avLst/>
          </a:prstGeom>
          <a:noFill/>
          <a:ln w="9525" cap="flat" cmpd="sng">
            <a:solidFill>
              <a:srgbClr val="EBEB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0" name="Google Shape;240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1851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32585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73318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14051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52951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71485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412218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93685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5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51118" y="52460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535604" y="1424892"/>
            <a:ext cx="7235127" cy="17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96907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9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84" name="Google Shape;384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59"/>
          <p:cNvSpPr/>
          <p:nvPr/>
        </p:nvSpPr>
        <p:spPr>
          <a:xfrm>
            <a:off x="8340052" y="5943263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7" name="Google Shape;387;p59"/>
          <p:cNvSpPr/>
          <p:nvPr/>
        </p:nvSpPr>
        <p:spPr>
          <a:xfrm>
            <a:off x="1854133" y="4188167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8" name="Google Shape;388;p59"/>
          <p:cNvPicPr preferRelativeResize="0"/>
          <p:nvPr/>
        </p:nvPicPr>
        <p:blipFill rotWithShape="1">
          <a:blip r:embed="rId5">
            <a:alphaModFix/>
          </a:blip>
          <a:srcRect l="5080" t="28551" r="78197" b="45661"/>
          <a:stretch/>
        </p:blipFill>
        <p:spPr>
          <a:xfrm>
            <a:off x="2165701" y="2190917"/>
            <a:ext cx="1347600" cy="129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89" name="Google Shape;389;p59"/>
          <p:cNvPicPr preferRelativeResize="0"/>
          <p:nvPr/>
        </p:nvPicPr>
        <p:blipFill rotWithShape="1">
          <a:blip r:embed="rId5">
            <a:alphaModFix/>
          </a:blip>
          <a:srcRect l="5358" t="57775" r="78177" b="16835"/>
          <a:stretch/>
        </p:blipFill>
        <p:spPr>
          <a:xfrm>
            <a:off x="8825267" y="2190932"/>
            <a:ext cx="1347600" cy="129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90" name="Google Shape;390;p59"/>
          <p:cNvPicPr preferRelativeResize="0"/>
          <p:nvPr/>
        </p:nvPicPr>
        <p:blipFill rotWithShape="1">
          <a:blip r:embed="rId5">
            <a:alphaModFix/>
          </a:blip>
          <a:srcRect l="50108" t="58920" r="33881" b="14598"/>
          <a:stretch/>
        </p:blipFill>
        <p:spPr>
          <a:xfrm>
            <a:off x="5516933" y="2198051"/>
            <a:ext cx="1246800" cy="128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91" name="Google Shape;391;p59"/>
          <p:cNvSpPr txBox="1">
            <a:spLocks noGrp="1"/>
          </p:cNvSpPr>
          <p:nvPr>
            <p:ph type="title" idx="4294967295"/>
          </p:nvPr>
        </p:nvSpPr>
        <p:spPr>
          <a:xfrm>
            <a:off x="1052800" y="454633"/>
            <a:ext cx="10086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d" sz="336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Omni-Learning Experience</a:t>
            </a:r>
            <a:endParaRPr sz="3360">
              <a:solidFill>
                <a:srgbClr val="1B0F4B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392" name="Google Shape;392;p59"/>
          <p:cNvPicPr preferRelativeResize="0"/>
          <p:nvPr/>
        </p:nvPicPr>
        <p:blipFill rotWithShape="1">
          <a:blip r:embed="rId6">
            <a:alphaModFix/>
          </a:blip>
          <a:srcRect l="6467" t="28104" r="90331" b="65489"/>
          <a:stretch/>
        </p:blipFill>
        <p:spPr>
          <a:xfrm>
            <a:off x="1921533" y="4220767"/>
            <a:ext cx="276800" cy="346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93" name="Google Shape;393;p59"/>
          <p:cNvPicPr preferRelativeResize="0"/>
          <p:nvPr/>
        </p:nvPicPr>
        <p:blipFill rotWithShape="1">
          <a:blip r:embed="rId7">
            <a:alphaModFix/>
          </a:blip>
          <a:srcRect t="36016"/>
          <a:stretch/>
        </p:blipFill>
        <p:spPr>
          <a:xfrm>
            <a:off x="5122496" y="5842542"/>
            <a:ext cx="2276208" cy="3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9"/>
          <p:cNvSpPr txBox="1"/>
          <p:nvPr/>
        </p:nvSpPr>
        <p:spPr>
          <a:xfrm>
            <a:off x="8825277" y="4771580"/>
            <a:ext cx="218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Komunitas Belajar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5" name="Google Shape;395;p59"/>
          <p:cNvSpPr txBox="1"/>
          <p:nvPr/>
        </p:nvSpPr>
        <p:spPr>
          <a:xfrm>
            <a:off x="3250167" y="1053467"/>
            <a:ext cx="5923200" cy="779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1733" b="1" kern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Mengintegrasikan pengalaman belajar online dan offline secara padu</a:t>
            </a:r>
            <a:endParaRPr sz="1733" b="1" kern="0">
              <a:solidFill>
                <a:srgbClr val="1B0F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8345867" y="4188167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7" name="Google Shape;397;p59"/>
          <p:cNvSpPr txBox="1"/>
          <p:nvPr/>
        </p:nvSpPr>
        <p:spPr>
          <a:xfrm>
            <a:off x="2257511" y="4179097"/>
            <a:ext cx="218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Tryout Online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8" name="Google Shape;398;p59"/>
          <p:cNvSpPr txBox="1"/>
          <p:nvPr/>
        </p:nvSpPr>
        <p:spPr>
          <a:xfrm>
            <a:off x="2257495" y="4771581"/>
            <a:ext cx="218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Modul Belajar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1854133" y="4811951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00" name="Google Shape;400;p59"/>
          <p:cNvPicPr preferRelativeResize="0"/>
          <p:nvPr/>
        </p:nvPicPr>
        <p:blipFill rotWithShape="1">
          <a:blip r:embed="rId6">
            <a:alphaModFix/>
          </a:blip>
          <a:srcRect l="51764" t="37940" r="44617" b="55735"/>
          <a:stretch/>
        </p:blipFill>
        <p:spPr>
          <a:xfrm>
            <a:off x="1921533" y="4866351"/>
            <a:ext cx="276800" cy="302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401" name="Google Shape;401;p59"/>
          <p:cNvSpPr txBox="1"/>
          <p:nvPr/>
        </p:nvSpPr>
        <p:spPr>
          <a:xfrm>
            <a:off x="5590795" y="4115947"/>
            <a:ext cx="218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Latihan Soal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5153767" y="4189233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03" name="Google Shape;403;p59"/>
          <p:cNvPicPr preferRelativeResize="0"/>
          <p:nvPr/>
        </p:nvPicPr>
        <p:blipFill rotWithShape="1">
          <a:blip r:embed="rId6">
            <a:alphaModFix/>
          </a:blip>
          <a:srcRect l="6209" t="50144" r="90314" b="43772"/>
          <a:stretch/>
        </p:blipFill>
        <p:spPr>
          <a:xfrm>
            <a:off x="5221165" y="4243631"/>
            <a:ext cx="276800" cy="302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404" name="Google Shape;404;p59"/>
          <p:cNvSpPr txBox="1"/>
          <p:nvPr/>
        </p:nvSpPr>
        <p:spPr>
          <a:xfrm>
            <a:off x="5590795" y="4648364"/>
            <a:ext cx="2186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Rapor Progres Belajar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5" name="Google Shape;405;p59"/>
          <p:cNvSpPr/>
          <p:nvPr/>
        </p:nvSpPr>
        <p:spPr>
          <a:xfrm>
            <a:off x="5153767" y="4811967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06" name="Google Shape;406;p59"/>
          <p:cNvPicPr preferRelativeResize="0"/>
          <p:nvPr/>
        </p:nvPicPr>
        <p:blipFill rotWithShape="1">
          <a:blip r:embed="rId6">
            <a:alphaModFix/>
          </a:blip>
          <a:srcRect l="51613" t="23135" r="45074" b="71064"/>
          <a:stretch/>
        </p:blipFill>
        <p:spPr>
          <a:xfrm>
            <a:off x="5221167" y="4866700"/>
            <a:ext cx="276800" cy="302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407" name="Google Shape;407;p59"/>
          <p:cNvSpPr/>
          <p:nvPr/>
        </p:nvSpPr>
        <p:spPr>
          <a:xfrm>
            <a:off x="8345867" y="4811967"/>
            <a:ext cx="411600" cy="411600"/>
          </a:xfrm>
          <a:prstGeom prst="roundRect">
            <a:avLst>
              <a:gd name="adj" fmla="val 16667"/>
            </a:avLst>
          </a:prstGeom>
          <a:solidFill>
            <a:srgbClr val="2164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08" name="Google Shape;408;p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84970" y="4844649"/>
            <a:ext cx="333380" cy="34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9"/>
          <p:cNvPicPr preferRelativeResize="0"/>
          <p:nvPr/>
        </p:nvPicPr>
        <p:blipFill rotWithShape="1">
          <a:blip r:embed="rId9">
            <a:alphaModFix/>
          </a:blip>
          <a:srcRect b="71559"/>
          <a:stretch/>
        </p:blipFill>
        <p:spPr>
          <a:xfrm>
            <a:off x="5462817" y="5590701"/>
            <a:ext cx="2276208" cy="13749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59"/>
          <p:cNvSpPr txBox="1"/>
          <p:nvPr/>
        </p:nvSpPr>
        <p:spPr>
          <a:xfrm>
            <a:off x="8825268" y="4055901"/>
            <a:ext cx="25152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Kelas Pengembangan Diri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11" name="Google Shape;411;p59"/>
          <p:cNvPicPr preferRelativeResize="0"/>
          <p:nvPr/>
        </p:nvPicPr>
        <p:blipFill rotWithShape="1">
          <a:blip r:embed="rId6">
            <a:alphaModFix/>
          </a:blip>
          <a:srcRect l="5901" t="71170" r="90345" b="22588"/>
          <a:stretch/>
        </p:blipFill>
        <p:spPr>
          <a:xfrm>
            <a:off x="8385067" y="4220767"/>
            <a:ext cx="333200" cy="346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412" name="Google Shape;412;p59"/>
          <p:cNvSpPr txBox="1"/>
          <p:nvPr/>
        </p:nvSpPr>
        <p:spPr>
          <a:xfrm>
            <a:off x="1746100" y="3489700"/>
            <a:ext cx="2515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Live Class Interaktif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3" name="Google Shape;413;p59"/>
          <p:cNvSpPr txBox="1"/>
          <p:nvPr/>
        </p:nvSpPr>
        <p:spPr>
          <a:xfrm>
            <a:off x="4882732" y="3481917"/>
            <a:ext cx="2515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Video Pembelajaran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4" name="Google Shape;414;p59"/>
          <p:cNvSpPr txBox="1"/>
          <p:nvPr/>
        </p:nvSpPr>
        <p:spPr>
          <a:xfrm>
            <a:off x="8275633" y="3489684"/>
            <a:ext cx="27396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600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Konsultasi Privat 1-on-1</a:t>
            </a:r>
            <a:endParaRPr sz="1600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89667871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7"/>
          <p:cNvSpPr/>
          <p:nvPr/>
        </p:nvSpPr>
        <p:spPr>
          <a:xfrm>
            <a:off x="710967" y="2476800"/>
            <a:ext cx="2282000" cy="6956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67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13" name="Google Shape;513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67"/>
          <p:cNvGrpSpPr/>
          <p:nvPr/>
        </p:nvGrpSpPr>
        <p:grpSpPr>
          <a:xfrm>
            <a:off x="5849011" y="1030078"/>
            <a:ext cx="5589332" cy="5075601"/>
            <a:chOff x="2438300" y="182325"/>
            <a:chExt cx="5215227" cy="4478998"/>
          </a:xfrm>
        </p:grpSpPr>
        <p:sp>
          <p:nvSpPr>
            <p:cNvPr id="516" name="Google Shape;516;p67"/>
            <p:cNvSpPr/>
            <p:nvPr/>
          </p:nvSpPr>
          <p:spPr>
            <a:xfrm>
              <a:off x="3859483" y="3835388"/>
              <a:ext cx="467700" cy="46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517" name="Google Shape;517;p6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38300" y="642950"/>
              <a:ext cx="5215227" cy="4018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8" name="Google Shape;518;p67"/>
            <p:cNvSpPr/>
            <p:nvPr/>
          </p:nvSpPr>
          <p:spPr>
            <a:xfrm>
              <a:off x="5101021" y="255625"/>
              <a:ext cx="467700" cy="46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519" name="Google Shape;519;p6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101021" y="255625"/>
              <a:ext cx="467960" cy="467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67"/>
            <p:cNvSpPr/>
            <p:nvPr/>
          </p:nvSpPr>
          <p:spPr>
            <a:xfrm>
              <a:off x="2789258" y="182325"/>
              <a:ext cx="467700" cy="46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521" name="Google Shape;521;p6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828788" y="221738"/>
              <a:ext cx="388876" cy="388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6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98900" y="3874800"/>
              <a:ext cx="388876" cy="388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3" name="Google Shape;523;p67"/>
          <p:cNvSpPr/>
          <p:nvPr/>
        </p:nvSpPr>
        <p:spPr>
          <a:xfrm>
            <a:off x="5919496" y="3688328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4" name="Google Shape;524;p67"/>
          <p:cNvSpPr/>
          <p:nvPr/>
        </p:nvSpPr>
        <p:spPr>
          <a:xfrm>
            <a:off x="6786368" y="4775261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67"/>
          <p:cNvSpPr/>
          <p:nvPr/>
        </p:nvSpPr>
        <p:spPr>
          <a:xfrm>
            <a:off x="8106681" y="4993473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67"/>
          <p:cNvSpPr/>
          <p:nvPr/>
        </p:nvSpPr>
        <p:spPr>
          <a:xfrm>
            <a:off x="8340052" y="5943263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67"/>
          <p:cNvSpPr/>
          <p:nvPr/>
        </p:nvSpPr>
        <p:spPr>
          <a:xfrm>
            <a:off x="10733969" y="4081769"/>
            <a:ext cx="5068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67"/>
          <p:cNvSpPr/>
          <p:nvPr/>
        </p:nvSpPr>
        <p:spPr>
          <a:xfrm>
            <a:off x="9273641" y="4993473"/>
            <a:ext cx="413200" cy="1620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67"/>
          <p:cNvSpPr txBox="1"/>
          <p:nvPr/>
        </p:nvSpPr>
        <p:spPr>
          <a:xfrm>
            <a:off x="835333" y="874595"/>
            <a:ext cx="5851600" cy="1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67" rIns="0" bIns="0" anchor="ctr" anchorCtr="0">
            <a:noAutofit/>
          </a:bodyPr>
          <a:lstStyle/>
          <a:p>
            <a:pPr marL="16933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3067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Black"/>
                <a:ea typeface="Montserrat Black"/>
                <a:cs typeface="Montserrat Black"/>
                <a:sym typeface="Montserrat Black"/>
              </a:rPr>
              <a:t>Skolla telah menghubungkan dan memberikan dampak </a:t>
            </a:r>
            <a:endParaRPr kumimoji="0" sz="3067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30" name="Google Shape;530;p67"/>
          <p:cNvSpPr txBox="1"/>
          <p:nvPr/>
        </p:nvSpPr>
        <p:spPr>
          <a:xfrm>
            <a:off x="835333" y="5171967"/>
            <a:ext cx="4390400" cy="81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67" rIns="0" bIns="0" anchor="t" anchorCtr="0">
            <a:spAutoFit/>
          </a:bodyPr>
          <a:lstStyle/>
          <a:p>
            <a:pPr marL="16933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id" sz="1733" b="1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daerah rural hingga mancanegara di Asia, Eropa dan Australia.</a:t>
            </a:r>
            <a:endParaRPr kumimoji="0" sz="1733" b="1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1" name="Google Shape;531;p67"/>
          <p:cNvSpPr txBox="1"/>
          <p:nvPr/>
        </p:nvSpPr>
        <p:spPr>
          <a:xfrm>
            <a:off x="799867" y="2192467"/>
            <a:ext cx="2337033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id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Jutaan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2" name="Google Shape;532;p67"/>
          <p:cNvSpPr txBox="1"/>
          <p:nvPr/>
        </p:nvSpPr>
        <p:spPr>
          <a:xfrm>
            <a:off x="835333" y="4020001"/>
            <a:ext cx="4000000" cy="979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5533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3067" b="1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Sekolah, Pelajar, Guru dan Orangtua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3" name="Google Shape;533;p67"/>
          <p:cNvSpPr/>
          <p:nvPr/>
        </p:nvSpPr>
        <p:spPr>
          <a:xfrm>
            <a:off x="742533" y="3295200"/>
            <a:ext cx="4681200" cy="602000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4" name="Google Shape;534;p67"/>
          <p:cNvSpPr txBox="1"/>
          <p:nvPr/>
        </p:nvSpPr>
        <p:spPr>
          <a:xfrm>
            <a:off x="710967" y="3100575"/>
            <a:ext cx="7109600" cy="119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id" sz="2800" b="1" i="0" u="none" strike="noStrike" kern="0" cap="none" spc="0" normalizeH="0" baseline="0" noProof="0" dirty="0">
                <a:ln>
                  <a:noFill/>
                </a:ln>
                <a:solidFill>
                  <a:srgbClr val="1B104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Stakeholder Pendidikan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1B104B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4722112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4609600" y="1757733"/>
            <a:ext cx="2972800" cy="430800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40" name="Google Shape;540;p68"/>
          <p:cNvSpPr/>
          <p:nvPr/>
        </p:nvSpPr>
        <p:spPr>
          <a:xfrm>
            <a:off x="3629100" y="3573100"/>
            <a:ext cx="4974000" cy="430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41" name="Google Shape;541;p68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42" name="Google Shape;54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68"/>
          <p:cNvSpPr/>
          <p:nvPr/>
        </p:nvSpPr>
        <p:spPr>
          <a:xfrm>
            <a:off x="8305800" y="5747800"/>
            <a:ext cx="482800" cy="1544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45" name="Google Shape;545;p68"/>
          <p:cNvSpPr txBox="1">
            <a:spLocks noGrp="1"/>
          </p:cNvSpPr>
          <p:nvPr>
            <p:ph type="title"/>
          </p:nvPr>
        </p:nvSpPr>
        <p:spPr>
          <a:xfrm>
            <a:off x="2687212" y="3626206"/>
            <a:ext cx="6817600" cy="33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00" rIns="0" bIns="0" anchor="t" anchorCtr="0">
            <a:spAutoFit/>
          </a:bodyPr>
          <a:lstStyle/>
          <a:p>
            <a:pPr algn="ctr">
              <a:buSzPts val="600"/>
            </a:pPr>
            <a:r>
              <a:rPr lang="id" sz="2133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Mitra Strategis Lokal dan Global</a:t>
            </a:r>
            <a:endParaRPr sz="2133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546" name="Google Shape;546;p68"/>
          <p:cNvGrpSpPr/>
          <p:nvPr/>
        </p:nvGrpSpPr>
        <p:grpSpPr>
          <a:xfrm>
            <a:off x="1016780" y="4073748"/>
            <a:ext cx="10222080" cy="2151441"/>
            <a:chOff x="-300308" y="1372647"/>
            <a:chExt cx="10002035" cy="2105128"/>
          </a:xfrm>
        </p:grpSpPr>
        <p:sp>
          <p:nvSpPr>
            <p:cNvPr id="547" name="Google Shape;547;p68"/>
            <p:cNvSpPr/>
            <p:nvPr/>
          </p:nvSpPr>
          <p:spPr>
            <a:xfrm>
              <a:off x="7434569" y="2209910"/>
              <a:ext cx="1053900" cy="3162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68"/>
            <p:cNvSpPr/>
            <p:nvPr/>
          </p:nvSpPr>
          <p:spPr>
            <a:xfrm>
              <a:off x="4310780" y="2879576"/>
              <a:ext cx="1151700" cy="2853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68"/>
            <p:cNvSpPr/>
            <p:nvPr/>
          </p:nvSpPr>
          <p:spPr>
            <a:xfrm>
              <a:off x="8004999" y="1372647"/>
              <a:ext cx="1167000" cy="528900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68"/>
            <p:cNvSpPr/>
            <p:nvPr/>
          </p:nvSpPr>
          <p:spPr>
            <a:xfrm>
              <a:off x="5518372" y="1426544"/>
              <a:ext cx="828300" cy="54150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1" name="Google Shape;551;p68"/>
            <p:cNvPicPr preferRelativeResize="0"/>
            <p:nvPr/>
          </p:nvPicPr>
          <p:blipFill rotWithShape="1">
            <a:blip r:embed="rId9">
              <a:alphaModFix/>
            </a:blip>
            <a:srcRect t="36273"/>
            <a:stretch/>
          </p:blipFill>
          <p:spPr>
            <a:xfrm>
              <a:off x="6516446" y="1406882"/>
              <a:ext cx="1376124" cy="460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2" name="Google Shape;552;p68" descr="Logo&#10;&#10;Description automatically generated with low confidence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248939" y="2261548"/>
              <a:ext cx="754944" cy="303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3" name="Google Shape;553;p6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-300308" y="2217244"/>
              <a:ext cx="863909" cy="5230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4" name="Google Shape;554;p68"/>
            <p:cNvSpPr/>
            <p:nvPr/>
          </p:nvSpPr>
          <p:spPr>
            <a:xfrm>
              <a:off x="3872849" y="2206806"/>
              <a:ext cx="1376100" cy="412800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68"/>
            <p:cNvSpPr/>
            <p:nvPr/>
          </p:nvSpPr>
          <p:spPr>
            <a:xfrm>
              <a:off x="2592450" y="2217247"/>
              <a:ext cx="1446900" cy="415500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68"/>
            <p:cNvSpPr/>
            <p:nvPr/>
          </p:nvSpPr>
          <p:spPr>
            <a:xfrm>
              <a:off x="1555602" y="1542805"/>
              <a:ext cx="1208100" cy="316500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7" name="Google Shape;557;p68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2916726" y="1526472"/>
              <a:ext cx="885443" cy="3346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Google Shape;558;p68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661913" y="2032975"/>
              <a:ext cx="791352" cy="7913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9" name="Google Shape;559;p68"/>
            <p:cNvPicPr preferRelativeResize="0"/>
            <p:nvPr/>
          </p:nvPicPr>
          <p:blipFill rotWithShape="1">
            <a:blip r:embed="rId17">
              <a:alphaModFix/>
            </a:blip>
            <a:srcRect t="22597" b="18108"/>
            <a:stretch/>
          </p:blipFill>
          <p:spPr>
            <a:xfrm>
              <a:off x="8647857" y="2091512"/>
              <a:ext cx="1053870" cy="6248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0" name="Google Shape;560;p68"/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178289" y="2866243"/>
              <a:ext cx="1179551" cy="3867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1" name="Google Shape;561;p68"/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1488288" y="2727419"/>
              <a:ext cx="536044" cy="5360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2" name="Google Shape;562;p68"/>
            <p:cNvPicPr preferRelativeResize="0"/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2760114" y="2729690"/>
              <a:ext cx="536043" cy="5360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" name="Google Shape;563;p68"/>
            <p:cNvPicPr preferRelativeResize="0"/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2154814" y="2750998"/>
              <a:ext cx="508248" cy="5082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4" name="Google Shape;564;p68"/>
            <p:cNvPicPr preferRelativeResize="0"/>
            <p:nvPr/>
          </p:nvPicPr>
          <p:blipFill>
            <a:blip r:embed="rId22">
              <a:alphaModFix/>
            </a:blip>
            <a:stretch>
              <a:fillRect/>
            </a:stretch>
          </p:blipFill>
          <p:spPr>
            <a:xfrm>
              <a:off x="6924284" y="2758223"/>
              <a:ext cx="1480504" cy="4597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5" name="Google Shape;565;p68"/>
            <p:cNvPicPr preferRelativeResize="0"/>
            <p:nvPr/>
          </p:nvPicPr>
          <p:blipFill rotWithShape="1">
            <a:blip r:embed="rId23">
              <a:alphaModFix/>
            </a:blip>
            <a:srcRect l="17303" t="28729" r="3975" b="26706"/>
            <a:stretch/>
          </p:blipFill>
          <p:spPr>
            <a:xfrm>
              <a:off x="8460291" y="2720086"/>
              <a:ext cx="946959" cy="5360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68"/>
            <p:cNvPicPr preferRelativeResize="0"/>
            <p:nvPr/>
          </p:nvPicPr>
          <p:blipFill>
            <a:blip r:embed="rId24">
              <a:alphaModFix/>
            </a:blip>
            <a:stretch>
              <a:fillRect/>
            </a:stretch>
          </p:blipFill>
          <p:spPr>
            <a:xfrm>
              <a:off x="5567799" y="2721125"/>
              <a:ext cx="756650" cy="75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7" name="Google Shape;567;p68"/>
            <p:cNvPicPr preferRelativeResize="0"/>
            <p:nvPr/>
          </p:nvPicPr>
          <p:blipFill>
            <a:blip r:embed="rId25">
              <a:alphaModFix/>
            </a:blip>
            <a:stretch>
              <a:fillRect/>
            </a:stretch>
          </p:blipFill>
          <p:spPr>
            <a:xfrm>
              <a:off x="1453275" y="2278750"/>
              <a:ext cx="1151700" cy="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8" name="Google Shape;568;p68"/>
            <p:cNvPicPr preferRelativeResize="0"/>
            <p:nvPr/>
          </p:nvPicPr>
          <p:blipFill>
            <a:blip r:embed="rId26">
              <a:alphaModFix/>
            </a:blip>
            <a:stretch>
              <a:fillRect/>
            </a:stretch>
          </p:blipFill>
          <p:spPr>
            <a:xfrm>
              <a:off x="3365511" y="2662675"/>
              <a:ext cx="791350" cy="79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9" name="Google Shape;569;p68"/>
            <p:cNvPicPr preferRelativeResize="0"/>
            <p:nvPr/>
          </p:nvPicPr>
          <p:blipFill>
            <a:blip r:embed="rId27">
              <a:alphaModFix/>
            </a:blip>
            <a:stretch>
              <a:fillRect/>
            </a:stretch>
          </p:blipFill>
          <p:spPr>
            <a:xfrm>
              <a:off x="3903099" y="1538720"/>
              <a:ext cx="1381213" cy="2907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Google Shape;570;p68"/>
            <p:cNvPicPr preferRelativeResize="0"/>
            <p:nvPr/>
          </p:nvPicPr>
          <p:blipFill>
            <a:blip r:embed="rId28">
              <a:alphaModFix/>
            </a:blip>
            <a:stretch>
              <a:fillRect/>
            </a:stretch>
          </p:blipFill>
          <p:spPr>
            <a:xfrm>
              <a:off x="6340989" y="2113489"/>
              <a:ext cx="703239" cy="4992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1" name="Google Shape;571;p68"/>
            <p:cNvPicPr preferRelativeResize="0"/>
            <p:nvPr/>
          </p:nvPicPr>
          <p:blipFill>
            <a:blip r:embed="rId29">
              <a:alphaModFix/>
            </a:blip>
            <a:stretch>
              <a:fillRect/>
            </a:stretch>
          </p:blipFill>
          <p:spPr>
            <a:xfrm>
              <a:off x="6516431" y="2758188"/>
              <a:ext cx="352355" cy="682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2" name="Google Shape;572;p68"/>
          <p:cNvSpPr txBox="1">
            <a:spLocks noGrp="1"/>
          </p:cNvSpPr>
          <p:nvPr>
            <p:ph type="title"/>
          </p:nvPr>
        </p:nvSpPr>
        <p:spPr>
          <a:xfrm>
            <a:off x="0" y="1805334"/>
            <a:ext cx="12192000" cy="33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00" rIns="0" bIns="0" anchor="t" anchorCtr="0">
            <a:spAutoFit/>
          </a:bodyPr>
          <a:lstStyle/>
          <a:p>
            <a:pPr algn="ctr">
              <a:buSzPts val="600"/>
            </a:pPr>
            <a:r>
              <a:rPr lang="id" sz="2133">
                <a:solidFill>
                  <a:srgbClr val="1B0F4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Mitra Pemerintah</a:t>
            </a:r>
            <a:endParaRPr sz="2133">
              <a:solidFill>
                <a:srgbClr val="1B0F4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73" name="Google Shape;573;p6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7161387" y="2415097"/>
            <a:ext cx="997463" cy="753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6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6181033" y="2334162"/>
            <a:ext cx="997451" cy="997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6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1750367" y="2060933"/>
            <a:ext cx="2470180" cy="154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6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768831" y="2482667"/>
            <a:ext cx="673431" cy="673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68"/>
          <p:cNvPicPr preferRelativeResize="0"/>
          <p:nvPr/>
        </p:nvPicPr>
        <p:blipFill rotWithShape="1">
          <a:blip r:embed="rId34">
            <a:alphaModFix/>
          </a:blip>
          <a:srcRect b="12960"/>
          <a:stretch/>
        </p:blipFill>
        <p:spPr>
          <a:xfrm>
            <a:off x="5133266" y="2529466"/>
            <a:ext cx="1138367" cy="48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6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3878194" y="2524268"/>
            <a:ext cx="472828" cy="59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6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4528647" y="2521638"/>
            <a:ext cx="460239" cy="595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6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1498867" y="2523505"/>
            <a:ext cx="591772" cy="59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6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8370649" y="2434169"/>
            <a:ext cx="472832" cy="513928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68"/>
          <p:cNvSpPr txBox="1"/>
          <p:nvPr/>
        </p:nvSpPr>
        <p:spPr>
          <a:xfrm>
            <a:off x="8025459" y="2850604"/>
            <a:ext cx="1163200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Staf Khusus Presiden RI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3" name="Google Shape;583;p6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9904363" y="2501302"/>
            <a:ext cx="673416" cy="66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8"/>
          <p:cNvPicPr preferRelativeResize="0"/>
          <p:nvPr/>
        </p:nvPicPr>
        <p:blipFill rotWithShape="1">
          <a:blip r:embed="rId40">
            <a:alphaModFix/>
          </a:blip>
          <a:srcRect l="61459"/>
          <a:stretch/>
        </p:blipFill>
        <p:spPr>
          <a:xfrm>
            <a:off x="8993036" y="2506106"/>
            <a:ext cx="780131" cy="626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8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10654783" y="2434159"/>
            <a:ext cx="673413" cy="673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8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1689731" y="4161034"/>
            <a:ext cx="997467" cy="462821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68"/>
          <p:cNvSpPr txBox="1"/>
          <p:nvPr/>
        </p:nvSpPr>
        <p:spPr>
          <a:xfrm>
            <a:off x="0" y="846851"/>
            <a:ext cx="1219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3067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Black"/>
                <a:ea typeface="Montserrat Black"/>
                <a:cs typeface="Montserrat Black"/>
                <a:sym typeface="Montserrat Black"/>
              </a:rPr>
              <a:t>MITRA STRATEGIS</a:t>
            </a:r>
            <a:endParaRPr kumimoji="0" sz="3067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286102005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0"/>
          <p:cNvSpPr/>
          <p:nvPr/>
        </p:nvSpPr>
        <p:spPr>
          <a:xfrm>
            <a:off x="1440800" y="2515217"/>
            <a:ext cx="9310400" cy="1938000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18" name="Google Shape;618;p70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19" name="Google Shape;619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70"/>
          <p:cNvSpPr/>
          <p:nvPr/>
        </p:nvSpPr>
        <p:spPr>
          <a:xfrm>
            <a:off x="8305800" y="5646200"/>
            <a:ext cx="482800" cy="1544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22" name="Google Shape;622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1369" y="3857493"/>
            <a:ext cx="1329600" cy="2091600"/>
          </a:xfrm>
          <a:prstGeom prst="roundRect">
            <a:avLst>
              <a:gd name="adj" fmla="val 5476"/>
            </a:avLst>
          </a:prstGeom>
          <a:noFill/>
          <a:ln>
            <a:noFill/>
          </a:ln>
        </p:spPr>
      </p:pic>
      <p:pic>
        <p:nvPicPr>
          <p:cNvPr id="623" name="Google Shape;623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067" y="1493991"/>
            <a:ext cx="1473200" cy="2181200"/>
          </a:xfrm>
          <a:prstGeom prst="roundRect">
            <a:avLst>
              <a:gd name="adj" fmla="val 7518"/>
            </a:avLst>
          </a:prstGeom>
          <a:noFill/>
          <a:ln>
            <a:noFill/>
          </a:ln>
        </p:spPr>
      </p:pic>
      <p:pic>
        <p:nvPicPr>
          <p:cNvPr id="624" name="Google Shape;624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69089" y="1493991"/>
            <a:ext cx="1758000" cy="2181200"/>
          </a:xfrm>
          <a:prstGeom prst="roundRect">
            <a:avLst>
              <a:gd name="adj" fmla="val 5771"/>
            </a:avLst>
          </a:prstGeom>
          <a:noFill/>
          <a:ln>
            <a:noFill/>
          </a:ln>
        </p:spPr>
      </p:pic>
      <p:pic>
        <p:nvPicPr>
          <p:cNvPr id="625" name="Google Shape;625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69793" y="1493991"/>
            <a:ext cx="1818000" cy="2181200"/>
          </a:xfrm>
          <a:prstGeom prst="roundRect">
            <a:avLst>
              <a:gd name="adj" fmla="val 4445"/>
            </a:avLst>
          </a:prstGeom>
          <a:noFill/>
          <a:ln>
            <a:noFill/>
          </a:ln>
        </p:spPr>
      </p:pic>
      <p:pic>
        <p:nvPicPr>
          <p:cNvPr id="626" name="Google Shape;626;p70"/>
          <p:cNvPicPr preferRelativeResize="0"/>
          <p:nvPr/>
        </p:nvPicPr>
        <p:blipFill rotWithShape="1">
          <a:blip r:embed="rId9">
            <a:alphaModFix/>
          </a:blip>
          <a:srcRect b="10825"/>
          <a:stretch/>
        </p:blipFill>
        <p:spPr>
          <a:xfrm>
            <a:off x="7669797" y="2519544"/>
            <a:ext cx="1818100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7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4503" y="2874757"/>
            <a:ext cx="1357180" cy="76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7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558059" y="3857500"/>
            <a:ext cx="1442000" cy="2117600"/>
          </a:xfrm>
          <a:prstGeom prst="roundRect">
            <a:avLst>
              <a:gd name="adj" fmla="val 10529"/>
            </a:avLst>
          </a:prstGeom>
          <a:noFill/>
          <a:ln>
            <a:noFill/>
          </a:ln>
        </p:spPr>
      </p:pic>
      <p:pic>
        <p:nvPicPr>
          <p:cNvPr id="629" name="Google Shape;629;p70"/>
          <p:cNvPicPr preferRelativeResize="0"/>
          <p:nvPr/>
        </p:nvPicPr>
        <p:blipFill rotWithShape="1">
          <a:blip r:embed="rId12">
            <a:alphaModFix/>
          </a:blip>
          <a:srcRect l="15012" t="1564" r="15228" b="1892"/>
          <a:stretch/>
        </p:blipFill>
        <p:spPr>
          <a:xfrm>
            <a:off x="788324" y="3857491"/>
            <a:ext cx="1530000" cy="2117600"/>
          </a:xfrm>
          <a:prstGeom prst="roundRect">
            <a:avLst>
              <a:gd name="adj" fmla="val 11366"/>
            </a:avLst>
          </a:prstGeom>
          <a:noFill/>
          <a:ln>
            <a:noFill/>
          </a:ln>
        </p:spPr>
      </p:pic>
      <p:pic>
        <p:nvPicPr>
          <p:cNvPr id="630" name="Google Shape;630;p70"/>
          <p:cNvPicPr preferRelativeResize="0"/>
          <p:nvPr/>
        </p:nvPicPr>
        <p:blipFill rotWithShape="1">
          <a:blip r:embed="rId13">
            <a:alphaModFix/>
          </a:blip>
          <a:srcRect l="20178" t="1899" r="19890" b="2653"/>
          <a:stretch/>
        </p:blipFill>
        <p:spPr>
          <a:xfrm>
            <a:off x="4221343" y="3857483"/>
            <a:ext cx="1329600" cy="2117600"/>
          </a:xfrm>
          <a:prstGeom prst="roundRect">
            <a:avLst>
              <a:gd name="adj" fmla="val 8358"/>
            </a:avLst>
          </a:prstGeom>
          <a:noFill/>
          <a:ln>
            <a:noFill/>
          </a:ln>
        </p:spPr>
      </p:pic>
      <p:pic>
        <p:nvPicPr>
          <p:cNvPr id="631" name="Google Shape;631;p7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222267" y="3844645"/>
            <a:ext cx="2117600" cy="2117600"/>
          </a:xfrm>
          <a:prstGeom prst="roundRect">
            <a:avLst>
              <a:gd name="adj" fmla="val 11824"/>
            </a:avLst>
          </a:prstGeom>
          <a:noFill/>
          <a:ln>
            <a:noFill/>
          </a:ln>
        </p:spPr>
      </p:pic>
      <p:pic>
        <p:nvPicPr>
          <p:cNvPr id="632" name="Google Shape;632;p7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088017" y="1425565"/>
            <a:ext cx="1386800" cy="2318000"/>
          </a:xfrm>
          <a:prstGeom prst="roundRect">
            <a:avLst>
              <a:gd name="adj" fmla="val 10287"/>
            </a:avLst>
          </a:prstGeom>
          <a:noFill/>
          <a:ln>
            <a:noFill/>
          </a:ln>
        </p:spPr>
      </p:pic>
      <p:pic>
        <p:nvPicPr>
          <p:cNvPr id="633" name="Google Shape;633;p7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772232" y="3857495"/>
            <a:ext cx="1678000" cy="2117600"/>
          </a:xfrm>
          <a:prstGeom prst="roundRect">
            <a:avLst>
              <a:gd name="adj" fmla="val 10420"/>
            </a:avLst>
          </a:prstGeom>
          <a:noFill/>
          <a:ln>
            <a:noFill/>
          </a:ln>
        </p:spPr>
      </p:pic>
      <p:pic>
        <p:nvPicPr>
          <p:cNvPr id="634" name="Google Shape;634;p7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623957" y="1425533"/>
            <a:ext cx="1896800" cy="2318000"/>
          </a:xfrm>
          <a:prstGeom prst="roundRect">
            <a:avLst>
              <a:gd name="adj" fmla="val 7593"/>
            </a:avLst>
          </a:prstGeom>
          <a:noFill/>
          <a:ln>
            <a:noFill/>
          </a:ln>
        </p:spPr>
      </p:pic>
      <p:pic>
        <p:nvPicPr>
          <p:cNvPr id="635" name="Google Shape;635;p70"/>
          <p:cNvPicPr preferRelativeResize="0"/>
          <p:nvPr/>
        </p:nvPicPr>
        <p:blipFill rotWithShape="1">
          <a:blip r:embed="rId18">
            <a:alphaModFix/>
          </a:blip>
          <a:srcRect b="37063"/>
          <a:stretch/>
        </p:blipFill>
        <p:spPr>
          <a:xfrm>
            <a:off x="9636949" y="1494007"/>
            <a:ext cx="2020000" cy="2181200"/>
          </a:xfrm>
          <a:prstGeom prst="roundRect">
            <a:avLst>
              <a:gd name="adj" fmla="val 6380"/>
            </a:avLst>
          </a:prstGeom>
          <a:noFill/>
          <a:ln>
            <a:noFill/>
          </a:ln>
        </p:spPr>
      </p:pic>
      <p:sp>
        <p:nvSpPr>
          <p:cNvPr id="636" name="Google Shape;636;p70"/>
          <p:cNvSpPr txBox="1">
            <a:spLocks noGrp="1"/>
          </p:cNvSpPr>
          <p:nvPr>
            <p:ph type="title"/>
          </p:nvPr>
        </p:nvSpPr>
        <p:spPr>
          <a:xfrm>
            <a:off x="1988999" y="709818"/>
            <a:ext cx="8214000" cy="612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algn="ctr"/>
            <a:r>
              <a:rPr lang="id" sz="3867">
                <a:solidFill>
                  <a:srgbClr val="1B0F4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LIPUTAN MEDIA NASIONAL</a:t>
            </a:r>
            <a:endParaRPr sz="3867">
              <a:solidFill>
                <a:srgbClr val="1B0F4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99394836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4" name="Google Shape;374;p52"/>
          <p:cNvSpPr/>
          <p:nvPr/>
        </p:nvSpPr>
        <p:spPr>
          <a:xfrm>
            <a:off x="2470733" y="1271600"/>
            <a:ext cx="6920334" cy="4849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7" name="Google Shape;377;p52"/>
          <p:cNvSpPr txBox="1"/>
          <p:nvPr/>
        </p:nvSpPr>
        <p:spPr>
          <a:xfrm>
            <a:off x="250500" y="1778001"/>
            <a:ext cx="11360800" cy="360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9600" dirty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WHAT?</a:t>
            </a:r>
            <a:endParaRPr sz="9600" dirty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6859295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400" y="12287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COLLABORATION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kəˌlabəˈrāSH</a:t>
            </a:r>
            <a:r>
              <a:rPr lang="en-US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(ə)n/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3404394"/>
            <a:ext cx="8026400" cy="198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0093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400" y="12287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6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sangatlah</a:t>
            </a:r>
            <a:r>
              <a:rPr lang="en-US" sz="44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erat</a:t>
            </a:r>
            <a:r>
              <a:rPr lang="en-US" sz="44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kaitannya</a:t>
            </a:r>
            <a:r>
              <a:rPr lang="en-US" sz="44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dengan</a:t>
            </a:r>
            <a:endParaRPr lang="en-US" sz="44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en-US" sz="66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KERJASAMA</a:t>
            </a:r>
          </a:p>
        </p:txBody>
      </p:sp>
    </p:spTree>
    <p:extLst>
      <p:ext uri="{BB962C8B-B14F-4D97-AF65-F5344CB8AC3E}">
        <p14:creationId xmlns:p14="http://schemas.microsoft.com/office/powerpoint/2010/main" val="232866035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TL Group on X: &quot;&quot;Great things in business are never done by one person.  They're done by a team of people.&quot; - Steve Jobs #QuoteOfTheDay #TeamWork  #ThursdayMotivation https://t.co/T2PagE8v37&quot; / 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12" y="769938"/>
            <a:ext cx="11709288" cy="52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045700" y="5448300"/>
            <a:ext cx="2006600" cy="457200"/>
          </a:xfrm>
          <a:prstGeom prst="rect">
            <a:avLst/>
          </a:prstGeom>
          <a:solidFill>
            <a:srgbClr val="0909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007100"/>
            <a:ext cx="12192000" cy="850900"/>
          </a:xfrm>
          <a:prstGeom prst="rect">
            <a:avLst/>
          </a:prstGeom>
          <a:solidFill>
            <a:srgbClr val="0909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4562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33383" y="6482647"/>
            <a:ext cx="1574601" cy="153900"/>
          </a:xfrm>
          <a:custGeom>
            <a:avLst/>
            <a:gdLst/>
            <a:ahLst/>
            <a:cxnLst/>
            <a:rect l="l" t="t" r="r" b="b"/>
            <a:pathLst>
              <a:path w="2361902" h="230850">
                <a:moveTo>
                  <a:pt x="0" y="0"/>
                </a:moveTo>
                <a:lnTo>
                  <a:pt x="2361902" y="0"/>
                </a:lnTo>
                <a:lnTo>
                  <a:pt x="2361902" y="230850"/>
                </a:lnTo>
                <a:lnTo>
                  <a:pt x="0" y="23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" r="-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1731" y="215212"/>
            <a:ext cx="941636" cy="346233"/>
          </a:xfrm>
          <a:custGeom>
            <a:avLst/>
            <a:gdLst/>
            <a:ahLst/>
            <a:cxnLst/>
            <a:rect l="l" t="t" r="r" b="b"/>
            <a:pathLst>
              <a:path w="1412454" h="519350">
                <a:moveTo>
                  <a:pt x="0" y="0"/>
                </a:moveTo>
                <a:lnTo>
                  <a:pt x="1412454" y="0"/>
                </a:lnTo>
                <a:lnTo>
                  <a:pt x="1412454" y="519350"/>
                </a:lnTo>
                <a:lnTo>
                  <a:pt x="0" y="519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98" r="-10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46294" y="893902"/>
            <a:ext cx="2897239" cy="2535085"/>
          </a:xfrm>
          <a:custGeom>
            <a:avLst/>
            <a:gdLst/>
            <a:ahLst/>
            <a:cxnLst/>
            <a:rect l="l" t="t" r="r" b="b"/>
            <a:pathLst>
              <a:path w="4345859" h="3802627">
                <a:moveTo>
                  <a:pt x="0" y="0"/>
                </a:moveTo>
                <a:lnTo>
                  <a:pt x="4345859" y="0"/>
                </a:lnTo>
                <a:lnTo>
                  <a:pt x="4345859" y="3802627"/>
                </a:lnTo>
                <a:lnTo>
                  <a:pt x="0" y="38026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485850" y="2934064"/>
            <a:ext cx="5220305" cy="2218630"/>
          </a:xfrm>
          <a:custGeom>
            <a:avLst/>
            <a:gdLst/>
            <a:ahLst/>
            <a:cxnLst/>
            <a:rect l="l" t="t" r="r" b="b"/>
            <a:pathLst>
              <a:path w="7830458" h="3327945">
                <a:moveTo>
                  <a:pt x="0" y="0"/>
                </a:moveTo>
                <a:lnTo>
                  <a:pt x="7830458" y="0"/>
                </a:lnTo>
                <a:lnTo>
                  <a:pt x="7830458" y="3327944"/>
                </a:lnTo>
                <a:lnTo>
                  <a:pt x="0" y="33279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328148" y="893902"/>
            <a:ext cx="4178053" cy="2590393"/>
          </a:xfrm>
          <a:custGeom>
            <a:avLst/>
            <a:gdLst/>
            <a:ahLst/>
            <a:cxnLst/>
            <a:rect l="l" t="t" r="r" b="b"/>
            <a:pathLst>
              <a:path w="6267079" h="3885589">
                <a:moveTo>
                  <a:pt x="0" y="0"/>
                </a:moveTo>
                <a:lnTo>
                  <a:pt x="6267079" y="0"/>
                </a:lnTo>
                <a:lnTo>
                  <a:pt x="6267079" y="3885589"/>
                </a:lnTo>
                <a:lnTo>
                  <a:pt x="0" y="38855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096423" y="6402617"/>
            <a:ext cx="1672900" cy="14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9"/>
              </a:lnSpc>
            </a:pPr>
            <a:r>
              <a:rPr lang="en-US" sz="933">
                <a:solidFill>
                  <a:srgbClr val="40C1D6"/>
                </a:solidFill>
                <a:latin typeface="Poppins Medium"/>
              </a:rPr>
              <a:t>PT. Teman Satu Skolla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5673" y="5469149"/>
            <a:ext cx="10673651" cy="494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2"/>
              </a:lnSpc>
            </a:pP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apa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terbersit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dalam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pikiran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kalian?</a:t>
            </a:r>
          </a:p>
        </p:txBody>
      </p:sp>
    </p:spTree>
    <p:extLst>
      <p:ext uri="{BB962C8B-B14F-4D97-AF65-F5344CB8AC3E}">
        <p14:creationId xmlns:p14="http://schemas.microsoft.com/office/powerpoint/2010/main" val="72559034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33383" y="6482647"/>
            <a:ext cx="1574601" cy="153900"/>
          </a:xfrm>
          <a:custGeom>
            <a:avLst/>
            <a:gdLst/>
            <a:ahLst/>
            <a:cxnLst/>
            <a:rect l="l" t="t" r="r" b="b"/>
            <a:pathLst>
              <a:path w="2361902" h="230850">
                <a:moveTo>
                  <a:pt x="0" y="0"/>
                </a:moveTo>
                <a:lnTo>
                  <a:pt x="2361902" y="0"/>
                </a:lnTo>
                <a:lnTo>
                  <a:pt x="2361902" y="230850"/>
                </a:lnTo>
                <a:lnTo>
                  <a:pt x="0" y="23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" r="-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1731" y="215212"/>
            <a:ext cx="941636" cy="346233"/>
          </a:xfrm>
          <a:custGeom>
            <a:avLst/>
            <a:gdLst/>
            <a:ahLst/>
            <a:cxnLst/>
            <a:rect l="l" t="t" r="r" b="b"/>
            <a:pathLst>
              <a:path w="1412454" h="519350">
                <a:moveTo>
                  <a:pt x="0" y="0"/>
                </a:moveTo>
                <a:lnTo>
                  <a:pt x="1412454" y="0"/>
                </a:lnTo>
                <a:lnTo>
                  <a:pt x="1412454" y="519350"/>
                </a:lnTo>
                <a:lnTo>
                  <a:pt x="0" y="519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98" r="-10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765259" y="1291032"/>
            <a:ext cx="3211906" cy="3505199"/>
          </a:xfrm>
          <a:custGeom>
            <a:avLst/>
            <a:gdLst/>
            <a:ahLst/>
            <a:cxnLst/>
            <a:rect l="l" t="t" r="r" b="b"/>
            <a:pathLst>
              <a:path w="4817859" h="6423811">
                <a:moveTo>
                  <a:pt x="0" y="0"/>
                </a:moveTo>
                <a:lnTo>
                  <a:pt x="4817859" y="0"/>
                </a:lnTo>
                <a:lnTo>
                  <a:pt x="4817859" y="6423812"/>
                </a:lnTo>
                <a:lnTo>
                  <a:pt x="0" y="64238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rcRect/>
            <a:stretch>
              <a:fillRect t="-7132" b="-150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24865" y="1240231"/>
            <a:ext cx="3028859" cy="3556000"/>
          </a:xfrm>
          <a:custGeom>
            <a:avLst/>
            <a:gdLst/>
            <a:ahLst/>
            <a:cxnLst/>
            <a:rect l="l" t="t" r="r" b="b"/>
            <a:pathLst>
              <a:path w="4543288" h="6844878">
                <a:moveTo>
                  <a:pt x="0" y="0"/>
                </a:moveTo>
                <a:lnTo>
                  <a:pt x="4543287" y="0"/>
                </a:lnTo>
                <a:lnTo>
                  <a:pt x="4543287" y="6844878"/>
                </a:lnTo>
                <a:lnTo>
                  <a:pt x="0" y="68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rcRect/>
            <a:stretch>
              <a:fillRect t="-13497" b="-148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92708" y="1308297"/>
            <a:ext cx="3424539" cy="3467210"/>
          </a:xfrm>
          <a:custGeom>
            <a:avLst/>
            <a:gdLst/>
            <a:ahLst/>
            <a:cxnLst/>
            <a:rect l="l" t="t" r="r" b="b"/>
            <a:pathLst>
              <a:path w="5136809" h="5200815">
                <a:moveTo>
                  <a:pt x="0" y="0"/>
                </a:moveTo>
                <a:lnTo>
                  <a:pt x="5136809" y="0"/>
                </a:lnTo>
                <a:lnTo>
                  <a:pt x="5136809" y="5200816"/>
                </a:lnTo>
                <a:lnTo>
                  <a:pt x="0" y="52008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519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096423" y="6402617"/>
            <a:ext cx="1672900" cy="14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9"/>
              </a:lnSpc>
            </a:pPr>
            <a:r>
              <a:rPr lang="en-US" sz="933">
                <a:solidFill>
                  <a:srgbClr val="40C1D6"/>
                </a:solidFill>
                <a:latin typeface="Poppins Medium"/>
              </a:rPr>
              <a:t>PT. Teman Satu Skolla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800" y="5629275"/>
            <a:ext cx="11107764" cy="408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 dirty="0" err="1">
                <a:solidFill>
                  <a:srgbClr val="FCD91D"/>
                </a:solidFill>
                <a:latin typeface="Poppins Italics"/>
              </a:rPr>
              <a:t>menghubungkan</a:t>
            </a:r>
            <a:r>
              <a:rPr lang="en-US" sz="2800" b="1" dirty="0">
                <a:solidFill>
                  <a:srgbClr val="FCD91D"/>
                </a:solidFill>
                <a:latin typeface="Poppins Italics"/>
              </a:rPr>
              <a:t> </a:t>
            </a:r>
            <a:r>
              <a:rPr lang="en-US" sz="2800" b="1" dirty="0" err="1">
                <a:solidFill>
                  <a:srgbClr val="FCD91D"/>
                </a:solidFill>
                <a:latin typeface="Poppins Italics"/>
              </a:rPr>
              <a:t>berbagai</a:t>
            </a:r>
            <a:r>
              <a:rPr lang="en-US" sz="2800" b="1" dirty="0">
                <a:solidFill>
                  <a:srgbClr val="FCD91D"/>
                </a:solidFill>
                <a:latin typeface="Poppins Italics"/>
              </a:rPr>
              <a:t> ide </a:t>
            </a:r>
            <a:r>
              <a:rPr lang="en-US" sz="2800" b="1" dirty="0" err="1">
                <a:solidFill>
                  <a:srgbClr val="FCD91D"/>
                </a:solidFill>
                <a:latin typeface="Poppins Italics"/>
              </a:rPr>
              <a:t>dengan</a:t>
            </a:r>
            <a:r>
              <a:rPr lang="en-US" sz="2800" b="1" dirty="0">
                <a:solidFill>
                  <a:srgbClr val="FCD91D"/>
                </a:solidFill>
                <a:latin typeface="Poppins Italics"/>
              </a:rPr>
              <a:t> </a:t>
            </a:r>
            <a:r>
              <a:rPr lang="en-US" sz="2800" b="1" dirty="0" err="1">
                <a:solidFill>
                  <a:srgbClr val="FCD91D"/>
                </a:solidFill>
                <a:latin typeface="Poppins Italics"/>
              </a:rPr>
              <a:t>cara</a:t>
            </a:r>
            <a:r>
              <a:rPr lang="en-US" sz="2800" b="1" dirty="0">
                <a:solidFill>
                  <a:srgbClr val="FCD91D"/>
                </a:solidFill>
                <a:latin typeface="Poppins Italics"/>
              </a:rPr>
              <a:t> </a:t>
            </a:r>
            <a:r>
              <a:rPr lang="en-US" sz="2800" b="1" dirty="0" err="1">
                <a:solidFill>
                  <a:srgbClr val="FCD91D"/>
                </a:solidFill>
                <a:latin typeface="Poppins Italics"/>
              </a:rPr>
              <a:t>baru</a:t>
            </a:r>
            <a:endParaRPr lang="en-US" sz="2800" b="1" dirty="0">
              <a:solidFill>
                <a:srgbClr val="FCD91D"/>
              </a:solidFill>
              <a:latin typeface="Poppins Italics"/>
            </a:endParaRPr>
          </a:p>
        </p:txBody>
      </p:sp>
      <p:sp>
        <p:nvSpPr>
          <p:cNvPr id="10" name="TextBox 30"/>
          <p:cNvSpPr txBox="1"/>
          <p:nvPr/>
        </p:nvSpPr>
        <p:spPr>
          <a:xfrm>
            <a:off x="558800" y="4860230"/>
            <a:ext cx="3692353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  <a:spcBef>
                <a:spcPct val="0"/>
              </a:spcBef>
            </a:pPr>
            <a:r>
              <a:rPr lang="en-US" sz="2666" dirty="0">
                <a:solidFill>
                  <a:schemeClr val="bg1"/>
                </a:solidFill>
                <a:latin typeface="Poppins Bold"/>
              </a:rPr>
              <a:t>Soto</a:t>
            </a:r>
          </a:p>
        </p:txBody>
      </p:sp>
      <p:sp>
        <p:nvSpPr>
          <p:cNvPr id="12" name="TextBox 30"/>
          <p:cNvSpPr txBox="1"/>
          <p:nvPr/>
        </p:nvSpPr>
        <p:spPr>
          <a:xfrm>
            <a:off x="4608662" y="4826085"/>
            <a:ext cx="3692353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  <a:spcBef>
                <a:spcPct val="0"/>
              </a:spcBef>
            </a:pPr>
            <a:r>
              <a:rPr lang="en-US" sz="2666" dirty="0" err="1">
                <a:solidFill>
                  <a:schemeClr val="bg1"/>
                </a:solidFill>
                <a:latin typeface="Poppins Bold"/>
              </a:rPr>
              <a:t>Kerak</a:t>
            </a:r>
            <a:r>
              <a:rPr lang="en-US" sz="2666" dirty="0">
                <a:solidFill>
                  <a:schemeClr val="bg1"/>
                </a:solidFill>
                <a:latin typeface="Poppins Bold"/>
              </a:rPr>
              <a:t> </a:t>
            </a:r>
            <a:r>
              <a:rPr lang="en-US" sz="2666" dirty="0" err="1">
                <a:solidFill>
                  <a:schemeClr val="bg1"/>
                </a:solidFill>
                <a:latin typeface="Poppins Bold"/>
              </a:rPr>
              <a:t>Telor</a:t>
            </a:r>
            <a:endParaRPr lang="en-US" sz="2666" dirty="0">
              <a:solidFill>
                <a:schemeClr val="bg1"/>
              </a:solidFill>
              <a:latin typeface="Poppins Bold"/>
            </a:endParaRPr>
          </a:p>
        </p:txBody>
      </p:sp>
      <p:sp>
        <p:nvSpPr>
          <p:cNvPr id="13" name="TextBox 30"/>
          <p:cNvSpPr txBox="1"/>
          <p:nvPr/>
        </p:nvSpPr>
        <p:spPr>
          <a:xfrm>
            <a:off x="8359806" y="4859862"/>
            <a:ext cx="3692353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  <a:spcBef>
                <a:spcPct val="0"/>
              </a:spcBef>
            </a:pPr>
            <a:r>
              <a:rPr lang="en-US" sz="2666" dirty="0" err="1">
                <a:solidFill>
                  <a:schemeClr val="bg1"/>
                </a:solidFill>
                <a:latin typeface="Poppins Bold"/>
              </a:rPr>
              <a:t>Nasi</a:t>
            </a:r>
            <a:r>
              <a:rPr lang="en-US" sz="2666" dirty="0">
                <a:solidFill>
                  <a:schemeClr val="bg1"/>
                </a:solidFill>
                <a:latin typeface="Poppins Bold"/>
              </a:rPr>
              <a:t> </a:t>
            </a:r>
            <a:r>
              <a:rPr lang="en-US" sz="2666" dirty="0" err="1">
                <a:solidFill>
                  <a:schemeClr val="bg1"/>
                </a:solidFill>
                <a:latin typeface="Poppins Bold"/>
              </a:rPr>
              <a:t>Uduk</a:t>
            </a:r>
            <a:endParaRPr lang="en-US" sz="2666" dirty="0">
              <a:solidFill>
                <a:schemeClr val="bg1"/>
              </a:solidFill>
              <a:latin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3684574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33383" y="6482647"/>
            <a:ext cx="1574601" cy="153900"/>
          </a:xfrm>
          <a:custGeom>
            <a:avLst/>
            <a:gdLst/>
            <a:ahLst/>
            <a:cxnLst/>
            <a:rect l="l" t="t" r="r" b="b"/>
            <a:pathLst>
              <a:path w="2361902" h="230850">
                <a:moveTo>
                  <a:pt x="0" y="0"/>
                </a:moveTo>
                <a:lnTo>
                  <a:pt x="2361902" y="0"/>
                </a:lnTo>
                <a:lnTo>
                  <a:pt x="2361902" y="230850"/>
                </a:lnTo>
                <a:lnTo>
                  <a:pt x="0" y="23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" r="-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1731" y="215212"/>
            <a:ext cx="941636" cy="346233"/>
          </a:xfrm>
          <a:custGeom>
            <a:avLst/>
            <a:gdLst/>
            <a:ahLst/>
            <a:cxnLst/>
            <a:rect l="l" t="t" r="r" b="b"/>
            <a:pathLst>
              <a:path w="1412454" h="519350">
                <a:moveTo>
                  <a:pt x="0" y="0"/>
                </a:moveTo>
                <a:lnTo>
                  <a:pt x="1412454" y="0"/>
                </a:lnTo>
                <a:lnTo>
                  <a:pt x="1412454" y="519350"/>
                </a:lnTo>
                <a:lnTo>
                  <a:pt x="0" y="519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98" r="-10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644998" y="0"/>
            <a:ext cx="4547006" cy="6858000"/>
          </a:xfrm>
          <a:custGeom>
            <a:avLst/>
            <a:gdLst/>
            <a:ahLst/>
            <a:cxnLst/>
            <a:rect l="l" t="t" r="r" b="b"/>
            <a:pathLst>
              <a:path w="6820509" h="10287000">
                <a:moveTo>
                  <a:pt x="0" y="0"/>
                </a:moveTo>
                <a:lnTo>
                  <a:pt x="6820509" y="0"/>
                </a:lnTo>
                <a:lnTo>
                  <a:pt x="68205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1806" b="-13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32549" y="1623680"/>
            <a:ext cx="2904900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2267">
                <a:solidFill>
                  <a:srgbClr val="FFFFFF"/>
                </a:solidFill>
                <a:latin typeface="Poppins"/>
              </a:rPr>
              <a:t>Pembicara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2549" y="1987113"/>
            <a:ext cx="640090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0"/>
              </a:lnSpc>
            </a:pPr>
            <a:r>
              <a:rPr lang="en-US" sz="5734" dirty="0">
                <a:solidFill>
                  <a:srgbClr val="FCD91D"/>
                </a:solidFill>
                <a:latin typeface="Poppins Bold"/>
              </a:rPr>
              <a:t>Kenny </a:t>
            </a:r>
            <a:r>
              <a:rPr lang="en-US" sz="5734" dirty="0" err="1">
                <a:solidFill>
                  <a:srgbClr val="FCD91D"/>
                </a:solidFill>
                <a:latin typeface="Poppins Bold"/>
              </a:rPr>
              <a:t>Anindio</a:t>
            </a:r>
            <a:r>
              <a:rPr lang="en-US" sz="5734" dirty="0">
                <a:solidFill>
                  <a:srgbClr val="FCD91D"/>
                </a:solidFill>
                <a:latin typeface="Poppins Bold"/>
              </a:rPr>
              <a:t>, </a:t>
            </a:r>
            <a:r>
              <a:rPr lang="en-US" sz="5734" dirty="0" err="1">
                <a:solidFill>
                  <a:srgbClr val="FCD91D"/>
                </a:solidFill>
                <a:latin typeface="Poppins Bold"/>
              </a:rPr>
              <a:t>M.Pd</a:t>
            </a:r>
            <a:endParaRPr lang="en-US" sz="5734" dirty="0">
              <a:solidFill>
                <a:srgbClr val="FCD91D"/>
              </a:solidFill>
              <a:latin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38899" y="3880263"/>
            <a:ext cx="5422900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>
              <a:lnSpc>
                <a:spcPts val="2207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Poppins"/>
              </a:rPr>
              <a:t>Head of Operations - </a:t>
            </a:r>
            <a:r>
              <a:rPr lang="en-US" sz="1600" dirty="0" err="1">
                <a:solidFill>
                  <a:srgbClr val="FFFFFF"/>
                </a:solidFill>
                <a:latin typeface="Poppins"/>
              </a:rPr>
              <a:t>Skolla</a:t>
            </a:r>
            <a:r>
              <a:rPr lang="en-US" sz="16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Poppins"/>
              </a:rPr>
              <a:t>Edtech</a:t>
            </a:r>
            <a:endParaRPr lang="en-US" sz="1600" dirty="0">
              <a:solidFill>
                <a:srgbClr val="FFFFFF"/>
              </a:solidFill>
              <a:latin typeface="Poppins"/>
            </a:endParaRPr>
          </a:p>
          <a:p>
            <a:pPr marL="285750" indent="-285750">
              <a:lnSpc>
                <a:spcPts val="2207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Poppins"/>
              </a:rPr>
              <a:t>A decade Teaching Experience</a:t>
            </a:r>
          </a:p>
          <a:p>
            <a:pPr marL="285750" indent="-285750">
              <a:lnSpc>
                <a:spcPts val="2207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Poppins"/>
              </a:rPr>
              <a:t>Education Business Specialist</a:t>
            </a:r>
          </a:p>
          <a:p>
            <a:pPr marL="285750" indent="-285750">
              <a:lnSpc>
                <a:spcPts val="2207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Poppins"/>
              </a:rPr>
              <a:t>Scholarships Awardee</a:t>
            </a:r>
          </a:p>
          <a:p>
            <a:pPr marL="285750" indent="-285750">
              <a:lnSpc>
                <a:spcPts val="2207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Poppins"/>
              </a:rPr>
              <a:t>Master Degree - Cum Laude Graduate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96423" y="6402617"/>
            <a:ext cx="1672900" cy="14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9"/>
              </a:lnSpc>
            </a:pPr>
            <a:r>
              <a:rPr lang="en-US" sz="933">
                <a:solidFill>
                  <a:srgbClr val="40C1D6"/>
                </a:solidFill>
                <a:latin typeface="Poppins Medium"/>
              </a:rPr>
              <a:t>PT. Teman Satu Skolla</a:t>
            </a:r>
          </a:p>
        </p:txBody>
      </p:sp>
    </p:spTree>
    <p:extLst>
      <p:ext uri="{BB962C8B-B14F-4D97-AF65-F5344CB8AC3E}">
        <p14:creationId xmlns:p14="http://schemas.microsoft.com/office/powerpoint/2010/main" val="72303145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tting Hired on X: &quot;&quot;Alone we can do so little, together we can do so much.&quot;  - Helen Keller #MondayMotivation https://t.co/Uu1Lrgm0fJ&quot; / 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-282575"/>
            <a:ext cx="8464550" cy="84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2773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433383" y="6482647"/>
            <a:ext cx="1574601" cy="153900"/>
          </a:xfrm>
          <a:custGeom>
            <a:avLst/>
            <a:gdLst/>
            <a:ahLst/>
            <a:cxnLst/>
            <a:rect l="l" t="t" r="r" b="b"/>
            <a:pathLst>
              <a:path w="2361902" h="230850">
                <a:moveTo>
                  <a:pt x="0" y="0"/>
                </a:moveTo>
                <a:lnTo>
                  <a:pt x="2361902" y="0"/>
                </a:lnTo>
                <a:lnTo>
                  <a:pt x="2361902" y="230850"/>
                </a:lnTo>
                <a:lnTo>
                  <a:pt x="0" y="23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" r="-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1731" y="215212"/>
            <a:ext cx="941636" cy="346233"/>
          </a:xfrm>
          <a:custGeom>
            <a:avLst/>
            <a:gdLst/>
            <a:ahLst/>
            <a:cxnLst/>
            <a:rect l="l" t="t" r="r" b="b"/>
            <a:pathLst>
              <a:path w="1412454" h="519350">
                <a:moveTo>
                  <a:pt x="0" y="0"/>
                </a:moveTo>
                <a:lnTo>
                  <a:pt x="1412454" y="0"/>
                </a:lnTo>
                <a:lnTo>
                  <a:pt x="1412454" y="519350"/>
                </a:lnTo>
                <a:lnTo>
                  <a:pt x="0" y="519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98" r="-10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096423" y="6402617"/>
            <a:ext cx="1672900" cy="14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9"/>
              </a:lnSpc>
            </a:pPr>
            <a:r>
              <a:rPr lang="en-US" sz="933">
                <a:solidFill>
                  <a:srgbClr val="40C1D6"/>
                </a:solidFill>
                <a:latin typeface="Poppins Medium"/>
              </a:rPr>
              <a:t>PT. Teman Satu Skolla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5673" y="5469149"/>
            <a:ext cx="10673651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2"/>
              </a:lnSpc>
            </a:pP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apa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diperlukan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untuk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membuat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</a:t>
            </a:r>
            <a:r>
              <a:rPr lang="en-US" sz="2800" b="1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</p:txBody>
      </p:sp>
      <p:pic>
        <p:nvPicPr>
          <p:cNvPr id="6150" name="Picture 6" descr="SANDSBERG meja, hitam, 110x67 cm | IKEA Indones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67" y="1437066"/>
            <a:ext cx="3540125" cy="354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eferensi Gambar Kue Ulang Tahun Anak Perempuan Dewasa - Trip Jalan Jala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915" y="1437066"/>
            <a:ext cx="3624400" cy="36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969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4" name="Google Shape;374;p52"/>
          <p:cNvSpPr/>
          <p:nvPr/>
        </p:nvSpPr>
        <p:spPr>
          <a:xfrm>
            <a:off x="2470733" y="1271600"/>
            <a:ext cx="6920334" cy="4849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7" name="Google Shape;377;p52"/>
          <p:cNvSpPr txBox="1"/>
          <p:nvPr/>
        </p:nvSpPr>
        <p:spPr>
          <a:xfrm>
            <a:off x="250500" y="1778001"/>
            <a:ext cx="11360800" cy="360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9600" dirty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WHY?</a:t>
            </a:r>
            <a:endParaRPr sz="9600" dirty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3358532468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OP 25 COLLABORATION QUOTES (of 704) | A-Z Qu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48" y="0"/>
            <a:ext cx="12858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448800" y="6057900"/>
            <a:ext cx="2743200" cy="800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0139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ternational Space Station | NA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899"/>
            <a:ext cx="12192000" cy="80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24405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oklamasi Kemerdekaan Indonesia - Wikipedia bahasa Indonesia, ensiklopedia  beb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2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93645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istoric Photos of the Manhattan Project: Joseph, Timothy: 9781684420742:  Amazon.com: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05050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45862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dung Bondowoso Nyaris Boyong Roro Jonggrang, Gagal Bangun Candi ke-1000  - Halaman all - Tribunkaltim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52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35892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101" y="1988504"/>
            <a:ext cx="5596373" cy="41602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474" y="1988504"/>
            <a:ext cx="5596373" cy="4160253"/>
          </a:xfrm>
          <a:prstGeom prst="rect">
            <a:avLst/>
          </a:prstGeom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844674" y="520700"/>
            <a:ext cx="10515600" cy="1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4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50000"/>
              </a:lnSpc>
            </a:pP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Semakin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besar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kelompok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menerapkan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semakin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memperoleh</a:t>
            </a:r>
            <a:r>
              <a:rPr lang="en-US" sz="6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sukses</a:t>
            </a:r>
            <a:r>
              <a:rPr lang="en-US" sz="66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6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lebih</a:t>
            </a:r>
            <a:endParaRPr lang="en-US" sz="660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560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654174" y="2197100"/>
            <a:ext cx="3320926" cy="32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Kelompok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menerapkan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meningkatkan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rataan</a:t>
            </a:r>
            <a:r>
              <a:rPr lang="en-US" sz="32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IQ </a:t>
            </a:r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anggotanya</a:t>
            </a:r>
            <a:endParaRPr lang="en-US" sz="32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774" y="466884"/>
            <a:ext cx="7251500" cy="539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682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33383" y="6482647"/>
            <a:ext cx="1574601" cy="153900"/>
          </a:xfrm>
          <a:custGeom>
            <a:avLst/>
            <a:gdLst/>
            <a:ahLst/>
            <a:cxnLst/>
            <a:rect l="l" t="t" r="r" b="b"/>
            <a:pathLst>
              <a:path w="2361902" h="230850">
                <a:moveTo>
                  <a:pt x="0" y="0"/>
                </a:moveTo>
                <a:lnTo>
                  <a:pt x="2361902" y="0"/>
                </a:lnTo>
                <a:lnTo>
                  <a:pt x="2361902" y="230850"/>
                </a:lnTo>
                <a:lnTo>
                  <a:pt x="0" y="23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" r="-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1731" y="215212"/>
            <a:ext cx="941636" cy="346233"/>
          </a:xfrm>
          <a:custGeom>
            <a:avLst/>
            <a:gdLst/>
            <a:ahLst/>
            <a:cxnLst/>
            <a:rect l="l" t="t" r="r" b="b"/>
            <a:pathLst>
              <a:path w="1412454" h="519350">
                <a:moveTo>
                  <a:pt x="0" y="0"/>
                </a:moveTo>
                <a:lnTo>
                  <a:pt x="1412454" y="0"/>
                </a:lnTo>
                <a:lnTo>
                  <a:pt x="1412454" y="519350"/>
                </a:lnTo>
                <a:lnTo>
                  <a:pt x="0" y="519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98" r="-10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644998" y="0"/>
            <a:ext cx="4547006" cy="6858000"/>
          </a:xfrm>
          <a:custGeom>
            <a:avLst/>
            <a:gdLst/>
            <a:ahLst/>
            <a:cxnLst/>
            <a:rect l="l" t="t" r="r" b="b"/>
            <a:pathLst>
              <a:path w="6820509" h="10287000">
                <a:moveTo>
                  <a:pt x="0" y="0"/>
                </a:moveTo>
                <a:lnTo>
                  <a:pt x="6820509" y="0"/>
                </a:lnTo>
                <a:lnTo>
                  <a:pt x="68205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1806" b="-13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52448" y="1736243"/>
            <a:ext cx="6134152" cy="2654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80"/>
              </a:lnSpc>
            </a:pPr>
            <a:r>
              <a:rPr lang="en-US" sz="4800" b="1" dirty="0">
                <a:solidFill>
                  <a:srgbClr val="FCD91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“Nobody is perfect, but anyone can be great.”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96423" y="6402617"/>
            <a:ext cx="1672900" cy="14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9"/>
              </a:lnSpc>
            </a:pPr>
            <a:r>
              <a:rPr lang="en-US" sz="933">
                <a:solidFill>
                  <a:srgbClr val="40C1D6"/>
                </a:solidFill>
                <a:latin typeface="Poppins Medium"/>
              </a:rPr>
              <a:t>PT. Teman Satu Skolla</a:t>
            </a:r>
          </a:p>
        </p:txBody>
      </p:sp>
    </p:spTree>
    <p:extLst>
      <p:ext uri="{BB962C8B-B14F-4D97-AF65-F5344CB8AC3E}">
        <p14:creationId xmlns:p14="http://schemas.microsoft.com/office/powerpoint/2010/main" val="423343760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8058274" y="2006600"/>
            <a:ext cx="3320926" cy="2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Kelompok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menerapkan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32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memperbesar</a:t>
            </a:r>
            <a:r>
              <a:rPr lang="en-US" sz="32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kebersamaan</a:t>
            </a:r>
            <a:endParaRPr lang="en-US" sz="320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24" y="835024"/>
            <a:ext cx="6696075" cy="501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8644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736600" y="2006600"/>
            <a:ext cx="10642600" cy="2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en-US" sz="96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COLLABORATION GAME TIME</a:t>
            </a:r>
          </a:p>
        </p:txBody>
      </p:sp>
    </p:spTree>
    <p:extLst>
      <p:ext uri="{BB962C8B-B14F-4D97-AF65-F5344CB8AC3E}">
        <p14:creationId xmlns:p14="http://schemas.microsoft.com/office/powerpoint/2010/main" val="250105018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1003300" y="1104900"/>
            <a:ext cx="104013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en-US" sz="80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MEMBUAT PATUNG</a:t>
            </a:r>
          </a:p>
          <a:p>
            <a:pPr marL="0" indent="0" algn="ctr"/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Satu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jadi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pemahat</a:t>
            </a:r>
            <a:endParaRPr lang="en-US" sz="54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/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Satu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jadi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konseptor</a:t>
            </a:r>
            <a:endParaRPr lang="en-US" sz="54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/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Satu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jadi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patung</a:t>
            </a:r>
            <a:endParaRPr lang="en-US" sz="54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/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Audiens</a:t>
            </a:r>
            <a:r>
              <a:rPr lang="en-US" sz="54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54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menebak</a:t>
            </a:r>
            <a:endParaRPr lang="en-US" sz="54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6998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4" name="Google Shape;374;p52"/>
          <p:cNvSpPr/>
          <p:nvPr/>
        </p:nvSpPr>
        <p:spPr>
          <a:xfrm>
            <a:off x="2470733" y="1271600"/>
            <a:ext cx="6920334" cy="4849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7" name="Google Shape;377;p52"/>
          <p:cNvSpPr txBox="1"/>
          <p:nvPr/>
        </p:nvSpPr>
        <p:spPr>
          <a:xfrm>
            <a:off x="250500" y="1778001"/>
            <a:ext cx="11360800" cy="360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9600" dirty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HOW?</a:t>
            </a:r>
            <a:endParaRPr sz="9600" dirty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1457452990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layer.slideplayer.com/88/15862532/slides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0" t="21065" r="2413" b="27206"/>
          <a:stretch/>
        </p:blipFill>
        <p:spPr bwMode="auto">
          <a:xfrm>
            <a:off x="1410487" y="339168"/>
            <a:ext cx="9471804" cy="619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ultiply 1"/>
          <p:cNvSpPr/>
          <p:nvPr/>
        </p:nvSpPr>
        <p:spPr>
          <a:xfrm>
            <a:off x="304800" y="-2240094"/>
            <a:ext cx="11353800" cy="11353800"/>
          </a:xfrm>
          <a:prstGeom prst="mathMultiply">
            <a:avLst>
              <a:gd name="adj1" fmla="val 786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54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9350"/>
            <a:ext cx="10515600" cy="375761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Inisiatif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Keberagaman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Kejujuran</a:t>
            </a:r>
            <a:r>
              <a:rPr lang="en-US" sz="4400" dirty="0">
                <a:latin typeface="Poppins" panose="00000500000000000000" pitchFamily="2" charset="0"/>
                <a:cs typeface="Poppins" panose="00000500000000000000" pitchFamily="2" charset="0"/>
              </a:rPr>
              <a:t> &amp; </a:t>
            </a: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Keterbukaan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Tujuan</a:t>
            </a:r>
            <a:r>
              <a:rPr lang="en-US" sz="4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400" dirty="0" err="1">
                <a:latin typeface="Poppins" panose="00000500000000000000" pitchFamily="2" charset="0"/>
                <a:cs typeface="Poppins" panose="00000500000000000000" pitchFamily="2" charset="0"/>
              </a:rPr>
              <a:t>Selaras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8995" y="866970"/>
            <a:ext cx="9314010" cy="10555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Ciri</a:t>
            </a:r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 – </a:t>
            </a:r>
            <a:r>
              <a:rPr lang="en-U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Ciri</a:t>
            </a:r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Baik</a:t>
            </a:r>
            <a:endParaRPr lang="en-US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4421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f Opportunity Doesn't Knock, Build a Door SVG Cut file by Creative Fabrica  Crafts · Creative Fabric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7" r="15737"/>
          <a:stretch/>
        </p:blipFill>
        <p:spPr bwMode="auto">
          <a:xfrm>
            <a:off x="147266" y="1198755"/>
            <a:ext cx="5824276" cy="565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smooth sea never made a skilled sailor. - Franklin D. Roosevelt -  Quotespedi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042" y="2124966"/>
            <a:ext cx="6090916" cy="38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36900" y="447870"/>
            <a:ext cx="5748190" cy="10555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32680" y="487722"/>
            <a:ext cx="31566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Inisiatif</a:t>
            </a:r>
            <a:endParaRPr lang="en-US" sz="6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00099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INISIATIF ATAU BUKAN?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Ketika</a:t>
            </a:r>
            <a:r>
              <a:rPr lang="en-US" sz="3600" dirty="0"/>
              <a:t> </a:t>
            </a:r>
            <a:r>
              <a:rPr lang="en-US" sz="3600" dirty="0" err="1"/>
              <a:t>kelas</a:t>
            </a:r>
            <a:r>
              <a:rPr lang="en-US" sz="3600" dirty="0"/>
              <a:t> </a:t>
            </a:r>
            <a:r>
              <a:rPr lang="en-US" sz="3600" dirty="0" err="1"/>
              <a:t>butuh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kelas</a:t>
            </a:r>
            <a:r>
              <a:rPr lang="en-US" sz="3600" dirty="0"/>
              <a:t>, A </a:t>
            </a:r>
            <a:r>
              <a:rPr lang="en-US" sz="3600" dirty="0" err="1"/>
              <a:t>berinisiasi</a:t>
            </a:r>
            <a:r>
              <a:rPr lang="en-US" sz="3600" dirty="0"/>
              <a:t> </a:t>
            </a:r>
            <a:r>
              <a:rPr lang="en-US" sz="3600" dirty="0" err="1"/>
              <a:t>mengajukan</a:t>
            </a:r>
            <a:r>
              <a:rPr lang="en-US" sz="3600" dirty="0"/>
              <a:t> B </a:t>
            </a:r>
            <a:r>
              <a:rPr lang="en-US" sz="3600" dirty="0" err="1"/>
              <a:t>sebagai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kelas</a:t>
            </a:r>
            <a:r>
              <a:rPr lang="en-US" sz="3600" dirty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Ada </a:t>
            </a:r>
            <a:r>
              <a:rPr lang="en-US" sz="3600" dirty="0" err="1"/>
              <a:t>kotak</a:t>
            </a:r>
            <a:r>
              <a:rPr lang="en-US" sz="3600" dirty="0"/>
              <a:t> </a:t>
            </a:r>
            <a:r>
              <a:rPr lang="en-US" sz="3600" dirty="0" err="1"/>
              <a:t>permen</a:t>
            </a:r>
            <a:r>
              <a:rPr lang="en-US" sz="3600" dirty="0"/>
              <a:t> </a:t>
            </a:r>
            <a:r>
              <a:rPr lang="en-US" sz="3600" dirty="0" err="1"/>
              <a:t>bertuliskan</a:t>
            </a:r>
            <a:r>
              <a:rPr lang="en-US" sz="3600" dirty="0"/>
              <a:t> </a:t>
            </a:r>
            <a:r>
              <a:rPr lang="en-US" sz="3600" dirty="0" err="1"/>
              <a:t>silahkan</a:t>
            </a:r>
            <a:r>
              <a:rPr lang="en-US" sz="3600" dirty="0"/>
              <a:t> </a:t>
            </a:r>
            <a:r>
              <a:rPr lang="en-US" sz="3600" dirty="0" err="1"/>
              <a:t>ambil</a:t>
            </a:r>
            <a:r>
              <a:rPr lang="en-US" sz="3600" dirty="0"/>
              <a:t>.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ambil</a:t>
            </a:r>
            <a:r>
              <a:rPr lang="en-US" sz="3600" dirty="0"/>
              <a:t> 50 </a:t>
            </a:r>
            <a:r>
              <a:rPr lang="en-US" sz="3600" dirty="0" err="1"/>
              <a:t>buah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bekal</a:t>
            </a:r>
            <a:r>
              <a:rPr lang="en-US" sz="3600" dirty="0"/>
              <a:t> di </a:t>
            </a:r>
            <a:r>
              <a:rPr lang="en-US" sz="3600" dirty="0" err="1"/>
              <a:t>jalan</a:t>
            </a:r>
            <a:r>
              <a:rPr lang="en-US" sz="3600" dirty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A </a:t>
            </a:r>
            <a:r>
              <a:rPr lang="en-US" sz="3600" dirty="0" err="1"/>
              <a:t>dan</a:t>
            </a:r>
            <a:r>
              <a:rPr lang="en-US" sz="3600" dirty="0"/>
              <a:t> B </a:t>
            </a:r>
            <a:r>
              <a:rPr lang="en-US" sz="3600" dirty="0" err="1"/>
              <a:t>sedang</a:t>
            </a:r>
            <a:r>
              <a:rPr lang="en-US" sz="3600" dirty="0"/>
              <a:t> </a:t>
            </a:r>
            <a:r>
              <a:rPr lang="en-US" sz="3600" dirty="0" err="1"/>
              <a:t>mengerjakan</a:t>
            </a:r>
            <a:r>
              <a:rPr lang="en-US" sz="3600" dirty="0"/>
              <a:t> </a:t>
            </a:r>
            <a:r>
              <a:rPr lang="en-US" sz="3600" dirty="0" err="1"/>
              <a:t>tugas</a:t>
            </a:r>
            <a:r>
              <a:rPr lang="en-US" sz="3600" dirty="0"/>
              <a:t> </a:t>
            </a:r>
            <a:r>
              <a:rPr lang="en-US" sz="3600" dirty="0" err="1"/>
              <a:t>masing-masing</a:t>
            </a:r>
            <a:r>
              <a:rPr lang="en-US" sz="3600" dirty="0"/>
              <a:t>. B </a:t>
            </a:r>
            <a:r>
              <a:rPr lang="en-US" sz="3600" dirty="0" err="1"/>
              <a:t>berkata</a:t>
            </a:r>
            <a:r>
              <a:rPr lang="en-US" sz="3600" dirty="0"/>
              <a:t> </a:t>
            </a:r>
            <a:r>
              <a:rPr lang="en-US" sz="3600" dirty="0" err="1"/>
              <a:t>bahwa</a:t>
            </a:r>
            <a:r>
              <a:rPr lang="en-US" sz="3600" dirty="0"/>
              <a:t> </a:t>
            </a:r>
            <a:r>
              <a:rPr lang="en-US" sz="3600" dirty="0" err="1"/>
              <a:t>dia</a:t>
            </a:r>
            <a:r>
              <a:rPr lang="en-US" sz="3600" dirty="0"/>
              <a:t> </a:t>
            </a:r>
            <a:r>
              <a:rPr lang="en-US" sz="3600" dirty="0" err="1"/>
              <a:t>butuh</a:t>
            </a:r>
            <a:r>
              <a:rPr lang="en-US" sz="3600" dirty="0"/>
              <a:t> </a:t>
            </a:r>
            <a:r>
              <a:rPr lang="en-US" sz="3600" dirty="0" err="1"/>
              <a:t>bantuan</a:t>
            </a:r>
            <a:r>
              <a:rPr lang="en-US" sz="3600" dirty="0"/>
              <a:t> agar </a:t>
            </a:r>
            <a:r>
              <a:rPr lang="en-US" sz="3600" dirty="0" err="1"/>
              <a:t>tugasnya</a:t>
            </a:r>
            <a:r>
              <a:rPr lang="en-US" sz="3600" dirty="0"/>
              <a:t> </a:t>
            </a:r>
            <a:r>
              <a:rPr lang="en-US" sz="3600" dirty="0" err="1"/>
              <a:t>dibantu</a:t>
            </a:r>
            <a:r>
              <a:rPr lang="en-US" sz="3600" dirty="0"/>
              <a:t> </a:t>
            </a:r>
            <a:r>
              <a:rPr lang="en-US" sz="3600" dirty="0" err="1"/>
              <a:t>supaya</a:t>
            </a:r>
            <a:r>
              <a:rPr lang="en-US" sz="3600" dirty="0"/>
              <a:t> </a:t>
            </a:r>
            <a:r>
              <a:rPr lang="en-US" sz="3600" dirty="0" err="1"/>
              <a:t>cepat</a:t>
            </a:r>
            <a:r>
              <a:rPr lang="en-US" sz="3600" dirty="0"/>
              <a:t> </a:t>
            </a:r>
            <a:r>
              <a:rPr lang="en-US" sz="3600" dirty="0" err="1"/>
              <a:t>selesai</a:t>
            </a:r>
            <a:r>
              <a:rPr lang="en-US" sz="3600" dirty="0"/>
              <a:t>. A </a:t>
            </a:r>
            <a:r>
              <a:rPr lang="en-US" sz="3600" dirty="0" err="1"/>
              <a:t>membantu</a:t>
            </a:r>
            <a:r>
              <a:rPr lang="en-US" sz="3600" dirty="0"/>
              <a:t> </a:t>
            </a:r>
            <a:r>
              <a:rPr lang="en-US" sz="3600" dirty="0" err="1"/>
              <a:t>segera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4580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iversity vs Inclusion: What's the difference? - AIHR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759"/>
            <a:ext cx="12192000" cy="59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iversity vs Inclusion: What's the difference? - AI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758"/>
            <a:ext cx="12192000" cy="59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91445" y="557212"/>
            <a:ext cx="8039100" cy="10555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38066" y="597064"/>
            <a:ext cx="5945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Keberagaman</a:t>
            </a:r>
            <a:endParaRPr lang="en-US" sz="6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24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hy Is Biodiversity Critical To Life On Earth? - WorldAt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557212"/>
            <a:ext cx="11152040" cy="576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91445" y="557212"/>
            <a:ext cx="8039100" cy="10555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38066" y="597064"/>
            <a:ext cx="5945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Keberagaman</a:t>
            </a:r>
            <a:endParaRPr lang="en-US" sz="6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247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4" name="Google Shape;374;p52"/>
          <p:cNvSpPr/>
          <p:nvPr/>
        </p:nvSpPr>
        <p:spPr>
          <a:xfrm>
            <a:off x="2470733" y="814400"/>
            <a:ext cx="6920334" cy="8604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5" name="Google Shape;375;p52"/>
          <p:cNvSpPr/>
          <p:nvPr/>
        </p:nvSpPr>
        <p:spPr>
          <a:xfrm>
            <a:off x="2688900" y="1865966"/>
            <a:ext cx="6484000" cy="4039534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600"/>
              </a:spcBef>
            </a:pPr>
            <a:r>
              <a:rPr lang="en-US" sz="3600" b="1" dirty="0">
                <a:solidFill>
                  <a:srgbClr val="1B0F4B"/>
                </a:solidFill>
                <a:latin typeface="Poppins" panose="00000500000000000000" pitchFamily="2" charset="0"/>
                <a:ea typeface="Montserrat SemiBold"/>
                <a:cs typeface="Poppins" panose="00000500000000000000" pitchFamily="2" charset="0"/>
                <a:sym typeface="Montserrat SemiBold"/>
              </a:rPr>
              <a:t>COLLABORATION</a:t>
            </a:r>
          </a:p>
          <a:p>
            <a:pPr algn="ctr">
              <a:lnSpc>
                <a:spcPct val="115000"/>
              </a:lnSpc>
              <a:spcBef>
                <a:spcPts val="1600"/>
              </a:spcBef>
            </a:pPr>
            <a:r>
              <a:rPr lang="en-US" sz="3600" dirty="0">
                <a:solidFill>
                  <a:srgbClr val="1B0F4B"/>
                </a:solidFill>
                <a:latin typeface="Poppins" panose="00000500000000000000" pitchFamily="2" charset="0"/>
                <a:ea typeface="Montserrat SemiBold"/>
                <a:cs typeface="Poppins" panose="00000500000000000000" pitchFamily="2" charset="0"/>
                <a:sym typeface="Montserrat SemiBold"/>
              </a:rPr>
              <a:t>What?</a:t>
            </a:r>
          </a:p>
          <a:p>
            <a:pPr algn="ctr">
              <a:lnSpc>
                <a:spcPct val="115000"/>
              </a:lnSpc>
              <a:spcBef>
                <a:spcPts val="1600"/>
              </a:spcBef>
            </a:pPr>
            <a:r>
              <a:rPr lang="en-US" sz="3600" dirty="0">
                <a:solidFill>
                  <a:srgbClr val="1B0F4B"/>
                </a:solidFill>
                <a:latin typeface="Poppins" panose="00000500000000000000" pitchFamily="2" charset="0"/>
                <a:ea typeface="Montserrat SemiBold"/>
                <a:cs typeface="Poppins" panose="00000500000000000000" pitchFamily="2" charset="0"/>
                <a:sym typeface="Montserrat SemiBold"/>
              </a:rPr>
              <a:t>Why?</a:t>
            </a:r>
          </a:p>
          <a:p>
            <a:pPr algn="ctr">
              <a:lnSpc>
                <a:spcPct val="115000"/>
              </a:lnSpc>
              <a:spcBef>
                <a:spcPts val="1600"/>
              </a:spcBef>
            </a:pPr>
            <a:r>
              <a:rPr lang="en-US" sz="3600" dirty="0">
                <a:solidFill>
                  <a:srgbClr val="1B0F4B"/>
                </a:solidFill>
                <a:latin typeface="Poppins" panose="00000500000000000000" pitchFamily="2" charset="0"/>
                <a:ea typeface="Montserrat SemiBold"/>
                <a:cs typeface="Poppins" panose="00000500000000000000" pitchFamily="2" charset="0"/>
                <a:sym typeface="Montserrat SemiBold"/>
              </a:rPr>
              <a:t>How?</a:t>
            </a:r>
          </a:p>
        </p:txBody>
      </p:sp>
      <p:sp>
        <p:nvSpPr>
          <p:cNvPr id="377" name="Google Shape;377;p52"/>
          <p:cNvSpPr txBox="1"/>
          <p:nvPr/>
        </p:nvSpPr>
        <p:spPr>
          <a:xfrm>
            <a:off x="250500" y="847133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4800" dirty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Today’s Agenda</a:t>
            </a:r>
            <a:endParaRPr sz="4800" dirty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3907162138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2279" y="2339620"/>
            <a:ext cx="3637928" cy="3352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64693" y="2339620"/>
            <a:ext cx="3251200" cy="335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70543" y="2339620"/>
            <a:ext cx="3746500" cy="3352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93725"/>
            <a:ext cx="9448800" cy="1325563"/>
          </a:xfrm>
        </p:spPr>
        <p:txBody>
          <a:bodyPr/>
          <a:lstStyle/>
          <a:p>
            <a:pPr algn="ctr"/>
            <a:r>
              <a:rPr lang="en-US" b="1" dirty="0" err="1">
                <a:latin typeface="Poppins" panose="00000500000000000000" pitchFamily="2" charset="0"/>
                <a:cs typeface="Poppins" panose="00000500000000000000" pitchFamily="2" charset="0"/>
              </a:rPr>
              <a:t>Kolaborasi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 mana yang paling kaya </a:t>
            </a:r>
            <a:r>
              <a:rPr lang="en-US" b="1" dirty="0" err="1">
                <a:latin typeface="Poppins" panose="00000500000000000000" pitchFamily="2" charset="0"/>
                <a:cs typeface="Poppins" panose="00000500000000000000" pitchFamily="2" charset="0"/>
              </a:rPr>
              <a:t>akan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 ide </a:t>
            </a:r>
            <a:r>
              <a:rPr lang="en-US" b="1" dirty="0" err="1">
                <a:latin typeface="Poppins" panose="00000500000000000000" pitchFamily="2" charset="0"/>
                <a:cs typeface="Poppins" panose="00000500000000000000" pitchFamily="2" charset="0"/>
              </a:rPr>
              <a:t>projek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b="1" dirty="0" err="1">
                <a:latin typeface="Poppins" panose="00000500000000000000" pitchFamily="2" charset="0"/>
                <a:cs typeface="Poppins" panose="00000500000000000000" pitchFamily="2" charset="0"/>
              </a:rPr>
              <a:t>baru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3593" y="2453919"/>
            <a:ext cx="4178300" cy="37385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Koki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Seniman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Pengusaha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Akuntan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Ilmuwan</a:t>
            </a: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72143" y="2453916"/>
            <a:ext cx="4178300" cy="373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Dokter</a:t>
            </a:r>
            <a:r>
              <a:rPr lang="en-US" sz="3600" dirty="0"/>
              <a:t> </a:t>
            </a:r>
            <a:r>
              <a:rPr lang="en-US" sz="3600" dirty="0" err="1"/>
              <a:t>hewan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Dokter</a:t>
            </a:r>
            <a:r>
              <a:rPr lang="en-US" sz="3600" dirty="0"/>
              <a:t> </a:t>
            </a:r>
            <a:r>
              <a:rPr lang="en-US" sz="3600" dirty="0" err="1"/>
              <a:t>gigi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Dokter</a:t>
            </a:r>
            <a:r>
              <a:rPr lang="en-US" sz="3600" dirty="0"/>
              <a:t> </a:t>
            </a:r>
            <a:r>
              <a:rPr lang="en-US" sz="3600" dirty="0" err="1"/>
              <a:t>umum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Dokter</a:t>
            </a:r>
            <a:r>
              <a:rPr lang="en-US" sz="3600" dirty="0"/>
              <a:t> </a:t>
            </a:r>
            <a:r>
              <a:rPr lang="en-US" sz="3600" dirty="0" err="1"/>
              <a:t>gigi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Dokter</a:t>
            </a:r>
            <a:r>
              <a:rPr lang="en-US" sz="3600" dirty="0"/>
              <a:t> </a:t>
            </a:r>
            <a:r>
              <a:rPr lang="en-US" sz="3600" dirty="0" err="1"/>
              <a:t>hewan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68493" y="2453917"/>
            <a:ext cx="3613150" cy="373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Penulis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Penulis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Penulis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Penulis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Penulis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9722431" y="539168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33519" y="539168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89007" y="539168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2629832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742" y="2476500"/>
            <a:ext cx="10515600" cy="383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/>
              <a:t>Mengakui</a:t>
            </a:r>
            <a:r>
              <a:rPr lang="en-US" sz="5400" dirty="0"/>
              <a:t> </a:t>
            </a:r>
            <a:r>
              <a:rPr lang="en-US" sz="5400" dirty="0" err="1"/>
              <a:t>kekurangan</a:t>
            </a:r>
            <a:endParaRPr lang="en-US" sz="5400" dirty="0"/>
          </a:p>
          <a:p>
            <a:pPr marL="0" indent="0" algn="ctr">
              <a:buNone/>
            </a:pPr>
            <a:r>
              <a:rPr lang="en-US" sz="5400" dirty="0" err="1"/>
              <a:t>Menyampaikan</a:t>
            </a:r>
            <a:r>
              <a:rPr lang="en-US" sz="5400" dirty="0"/>
              <a:t> </a:t>
            </a:r>
            <a:r>
              <a:rPr lang="en-US" sz="5400" dirty="0" err="1"/>
              <a:t>kelebihan</a:t>
            </a:r>
            <a:endParaRPr lang="en-US" sz="5400" dirty="0"/>
          </a:p>
          <a:p>
            <a:pPr marL="0" indent="0" algn="ctr">
              <a:buNone/>
            </a:pPr>
            <a:r>
              <a:rPr lang="en-US" sz="5400" dirty="0" err="1"/>
              <a:t>Menerima</a:t>
            </a:r>
            <a:r>
              <a:rPr lang="en-US" sz="5400" dirty="0"/>
              <a:t> </a:t>
            </a:r>
            <a:r>
              <a:rPr lang="en-US" sz="5400" dirty="0" err="1"/>
              <a:t>perbedaan</a:t>
            </a:r>
            <a:endParaRPr lang="en-US" sz="5400" dirty="0"/>
          </a:p>
          <a:p>
            <a:pPr marL="0" indent="0" algn="ctr">
              <a:buNone/>
            </a:pPr>
            <a:r>
              <a:rPr lang="en-US" sz="5400" dirty="0" err="1"/>
              <a:t>Apa</a:t>
            </a:r>
            <a:r>
              <a:rPr lang="en-US" sz="5400" dirty="0"/>
              <a:t> </a:t>
            </a:r>
            <a:r>
              <a:rPr lang="en-US" sz="5400" dirty="0" err="1"/>
              <a:t>adanya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2578686" y="606697"/>
            <a:ext cx="7034629" cy="13962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 err="1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Keterbukaan</a:t>
            </a:r>
            <a:endParaRPr lang="en-US" sz="6000" b="1" dirty="0">
              <a:solidFill>
                <a:prstClr val="whit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8765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ow to Develop Different Perspectives on Life - LifeH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20" y="-87912"/>
            <a:ext cx="8058793" cy="69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348314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ow to Develop Different Perspectives on Life - LifeHa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76"/>
          <a:stretch/>
        </p:blipFill>
        <p:spPr bwMode="auto">
          <a:xfrm>
            <a:off x="4191263" y="0"/>
            <a:ext cx="5852623" cy="69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Develop Different Perspectives on Life - LifeHa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8"/>
          <a:stretch/>
        </p:blipFill>
        <p:spPr bwMode="auto">
          <a:xfrm flipH="1">
            <a:off x="1727201" y="0"/>
            <a:ext cx="3106056" cy="69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2400" y="4645398"/>
            <a:ext cx="957943" cy="1741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85943" y="878940"/>
            <a:ext cx="1843314" cy="308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867" y="878939"/>
            <a:ext cx="1466253" cy="148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29557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678214" y="-214912"/>
            <a:ext cx="8610598" cy="7072912"/>
            <a:chOff x="3646714" y="0"/>
            <a:chExt cx="8610598" cy="7072912"/>
          </a:xfrm>
        </p:grpSpPr>
        <p:pic>
          <p:nvPicPr>
            <p:cNvPr id="20482" name="Picture 2" descr="How to Develop Different Perspectives on Life - LifeHack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7" t="209" r="-900" b="-209"/>
            <a:stretch/>
          </p:blipFill>
          <p:spPr bwMode="auto">
            <a:xfrm>
              <a:off x="3904343" y="0"/>
              <a:ext cx="6037943" cy="694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3646714" y="515670"/>
              <a:ext cx="1843314" cy="35991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 descr="How to Develop Different Perspectives on Life - LifeHack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" t="-627" r="53942" b="627"/>
            <a:stretch/>
          </p:blipFill>
          <p:spPr bwMode="auto">
            <a:xfrm flipH="1">
              <a:off x="9187542" y="127000"/>
              <a:ext cx="3069770" cy="694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9187542" y="4396840"/>
              <a:ext cx="1322921" cy="2240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8415" y="1042888"/>
              <a:ext cx="1378084" cy="1509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6154851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penness doesn't come from resisting our fears but rather from... | Picture  Qu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4" y="1061884"/>
            <a:ext cx="3921125" cy="505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7943" y="534126"/>
            <a:ext cx="4904658" cy="10555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Keterbukaan</a:t>
            </a:r>
            <a:endParaRPr lang="en-US" sz="4000" b="1" dirty="0">
              <a:solidFill>
                <a:prstClr val="whit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388" name="Picture 4" descr="Why is openness so important? |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586" y="534126"/>
            <a:ext cx="5362575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474037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6043" y="1955799"/>
            <a:ext cx="3482257" cy="26670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Tujuan</a:t>
            </a:r>
            <a:r>
              <a:rPr lang="en-US" sz="4000" b="1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Selaras</a:t>
            </a:r>
            <a:endParaRPr lang="en-US" sz="4000" b="1" dirty="0">
              <a:solidFill>
                <a:prstClr val="whit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Picture 2" descr="Image] If you want to go fast, go alone. If you want to go far, go together  : r/GetMotivate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3" b="30773"/>
          <a:stretch/>
        </p:blipFill>
        <p:spPr bwMode="auto">
          <a:xfrm>
            <a:off x="4029074" y="1346199"/>
            <a:ext cx="7477126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] If you want to go fast, go alone. If you want to go far, go together  : r/GetMotivate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4"/>
          <a:stretch/>
        </p:blipFill>
        <p:spPr bwMode="auto">
          <a:xfrm>
            <a:off x="4103687" y="319314"/>
            <a:ext cx="7477126" cy="618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1B0F4B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1B0F4B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736600" y="2006600"/>
            <a:ext cx="10642600" cy="2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COLLABORATION GAME TIME</a:t>
            </a:r>
          </a:p>
        </p:txBody>
      </p:sp>
    </p:spTree>
    <p:extLst>
      <p:ext uri="{BB962C8B-B14F-4D97-AF65-F5344CB8AC3E}">
        <p14:creationId xmlns:p14="http://schemas.microsoft.com/office/powerpoint/2010/main" val="598533321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Content Placeholder 2"/>
          <p:cNvSpPr txBox="1">
            <a:spLocks/>
          </p:cNvSpPr>
          <p:nvPr/>
        </p:nvSpPr>
        <p:spPr>
          <a:xfrm>
            <a:off x="952500" y="1117927"/>
            <a:ext cx="10401300" cy="519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1" i="0" u="none" strike="noStrike" cap="none">
                <a:solidFill>
                  <a:srgbClr val="BE081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en-US" sz="60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CREATIVE MINDS COLLAB.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Akan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2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benda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Diskusikan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dalam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tim.</a:t>
            </a:r>
            <a:endParaRPr lang="en-US" sz="36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Dalam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waktu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1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menit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dapat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berapa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benda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baru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yang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bisa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ditiru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dari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2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benda</a:t>
            </a:r>
            <a:r>
              <a:rPr lang="en-US" sz="3600" b="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600" b="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itu</a:t>
            </a:r>
            <a:endParaRPr lang="en-US" sz="3600" b="0" kern="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46827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1 MINUTE COUNTDOWN TIMER (60 SECONDS TIMER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6269" y="708025"/>
            <a:ext cx="9659462" cy="544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7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53"/>
          <p:cNvSpPr/>
          <p:nvPr/>
        </p:nvSpPr>
        <p:spPr>
          <a:xfrm>
            <a:off x="2707533" y="4197033"/>
            <a:ext cx="6914800" cy="12312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33" name="Google Shape;23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1451" y="3820469"/>
            <a:ext cx="1649833" cy="178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8709" y="6625714"/>
            <a:ext cx="1574601" cy="15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53"/>
          <p:cNvSpPr txBox="1"/>
          <p:nvPr/>
        </p:nvSpPr>
        <p:spPr>
          <a:xfrm>
            <a:off x="2614367" y="4197034"/>
            <a:ext cx="7077600" cy="1230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id" sz="2133" b="1" dirty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Pusat Kolaborasi Pendidikan dengan Teknologi Metaverse untuk Jutaan </a:t>
            </a:r>
            <a:r>
              <a:rPr lang="id" sz="2133" b="1" i="1" dirty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Stakeholders</a:t>
            </a:r>
            <a:r>
              <a:rPr lang="id" sz="2133" b="1" dirty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 Pendidikan di seluruh Indonesia dan Dunia</a:t>
            </a:r>
            <a:endParaRPr sz="2133" b="1" dirty="0">
              <a:solidFill>
                <a:srgbClr val="1B0F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53"/>
          <p:cNvSpPr txBox="1"/>
          <p:nvPr/>
        </p:nvSpPr>
        <p:spPr>
          <a:xfrm>
            <a:off x="2880767" y="2562300"/>
            <a:ext cx="6544800" cy="14532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16933" rIns="0" bIns="0" anchor="t" anchorCtr="0">
            <a:spAutoFit/>
          </a:bodyPr>
          <a:lstStyle/>
          <a:p>
            <a:pPr algn="ctr">
              <a:spcBef>
                <a:spcPts val="1600"/>
              </a:spcBef>
              <a:spcAft>
                <a:spcPts val="1600"/>
              </a:spcAft>
            </a:pPr>
            <a:r>
              <a:rPr lang="id" sz="3333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Ruang Tengah untuk Pendidikan yang Kolaboratif</a:t>
            </a:r>
            <a:endParaRPr sz="3333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p53"/>
          <p:cNvSpPr txBox="1"/>
          <p:nvPr/>
        </p:nvSpPr>
        <p:spPr>
          <a:xfrm>
            <a:off x="1534033" y="485001"/>
            <a:ext cx="1606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id" sz="1200" b="1">
                <a:solidFill>
                  <a:srgbClr val="EBEBFF"/>
                </a:solidFill>
                <a:latin typeface="Montserrat"/>
                <a:ea typeface="Montserrat"/>
                <a:cs typeface="Montserrat"/>
                <a:sym typeface="Montserrat"/>
              </a:rPr>
              <a:t>MITRA PEMBANGUNAN</a:t>
            </a:r>
            <a:endParaRPr sz="1200" b="1">
              <a:solidFill>
                <a:srgbClr val="EBEB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8" name="Google Shape;238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8533" y="361085"/>
            <a:ext cx="825167" cy="8251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53"/>
          <p:cNvCxnSpPr/>
          <p:nvPr/>
        </p:nvCxnSpPr>
        <p:spPr>
          <a:xfrm>
            <a:off x="1534033" y="425400"/>
            <a:ext cx="0" cy="734800"/>
          </a:xfrm>
          <a:prstGeom prst="straightConnector1">
            <a:avLst/>
          </a:prstGeom>
          <a:noFill/>
          <a:ln w="9525" cap="flat" cmpd="sng">
            <a:solidFill>
              <a:srgbClr val="EBEB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0" name="Google Shape;240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1851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32585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73318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14051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52951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71485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412218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93685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5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51118" y="5601601"/>
            <a:ext cx="441167" cy="44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478434" y="1021568"/>
            <a:ext cx="7235127" cy="17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938191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12"/>
            <a:ext cx="12192004" cy="6857948"/>
          </a:xfrm>
          <a:custGeom>
            <a:avLst/>
            <a:gdLst/>
            <a:ahLst/>
            <a:cxnLst/>
            <a:rect l="l" t="t" r="r" b="b"/>
            <a:pathLst>
              <a:path w="18288006" h="10286922">
                <a:moveTo>
                  <a:pt x="0" y="0"/>
                </a:moveTo>
                <a:lnTo>
                  <a:pt x="18288006" y="0"/>
                </a:lnTo>
                <a:lnTo>
                  <a:pt x="18288006" y="10286922"/>
                </a:lnTo>
                <a:lnTo>
                  <a:pt x="0" y="10286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4" name="Google Shape;374;p52"/>
          <p:cNvSpPr/>
          <p:nvPr/>
        </p:nvSpPr>
        <p:spPr>
          <a:xfrm>
            <a:off x="2470733" y="1271600"/>
            <a:ext cx="6920334" cy="4849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7" name="Google Shape;377;p52"/>
          <p:cNvSpPr txBox="1"/>
          <p:nvPr/>
        </p:nvSpPr>
        <p:spPr>
          <a:xfrm>
            <a:off x="250500" y="1778001"/>
            <a:ext cx="11360800" cy="360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13800" dirty="0" err="1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QnA</a:t>
            </a:r>
            <a:endParaRPr sz="13800" dirty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180746001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1BAE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1"/>
          <p:cNvSpPr/>
          <p:nvPr/>
        </p:nvSpPr>
        <p:spPr>
          <a:xfrm>
            <a:off x="-225600" y="6128200"/>
            <a:ext cx="7689600" cy="2215200"/>
          </a:xfrm>
          <a:prstGeom prst="ellipse">
            <a:avLst/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71"/>
          <p:cNvSpPr txBox="1"/>
          <p:nvPr/>
        </p:nvSpPr>
        <p:spPr>
          <a:xfrm>
            <a:off x="4708567" y="715784"/>
            <a:ext cx="5566800" cy="176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algn="ctr" defTabSz="1219170">
              <a:buClr>
                <a:srgbClr val="000000"/>
              </a:buClr>
            </a:pPr>
            <a:r>
              <a:rPr lang="id" sz="11333" kern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Terima</a:t>
            </a:r>
            <a:endParaRPr sz="11333" kern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43" name="Google Shape;643;p71"/>
          <p:cNvSpPr txBox="1"/>
          <p:nvPr/>
        </p:nvSpPr>
        <p:spPr>
          <a:xfrm>
            <a:off x="6967444" y="3937785"/>
            <a:ext cx="1009600" cy="26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defTabSz="1219170">
              <a:buClr>
                <a:srgbClr val="000000"/>
              </a:buClr>
            </a:pPr>
            <a:r>
              <a:rPr lang="id" sz="1600" b="1" kern="0">
                <a:solidFill>
                  <a:srgbClr val="F9C113"/>
                </a:solidFill>
                <a:latin typeface="Montserrat"/>
                <a:ea typeface="Montserrat"/>
                <a:cs typeface="Montserrat"/>
                <a:sym typeface="Montserrat"/>
              </a:rPr>
              <a:t>Alamat :</a:t>
            </a:r>
            <a:endParaRPr sz="1600" b="1" kern="0">
              <a:solidFill>
                <a:srgbClr val="F9C1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71"/>
          <p:cNvSpPr txBox="1"/>
          <p:nvPr/>
        </p:nvSpPr>
        <p:spPr>
          <a:xfrm>
            <a:off x="6967501" y="4280667"/>
            <a:ext cx="4067200" cy="48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defTabSz="1219170">
              <a:lnSpc>
                <a:spcPct val="115000"/>
              </a:lnSpc>
              <a:buClr>
                <a:srgbClr val="000000"/>
              </a:buClr>
            </a:pPr>
            <a:r>
              <a:rPr lang="id" sz="1333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Jalan Mampang Prapatan X No.22, Tegal Parang, Mampang Prpt., Jakarta Selatan, 12790</a:t>
            </a:r>
            <a:endParaRPr sz="1333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5" name="Google Shape;645;p71"/>
          <p:cNvSpPr txBox="1"/>
          <p:nvPr/>
        </p:nvSpPr>
        <p:spPr>
          <a:xfrm>
            <a:off x="6967428" y="4865034"/>
            <a:ext cx="1009600" cy="26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defTabSz="1219170">
              <a:buClr>
                <a:srgbClr val="000000"/>
              </a:buClr>
            </a:pPr>
            <a:r>
              <a:rPr lang="id" sz="1600" b="1" kern="0">
                <a:solidFill>
                  <a:srgbClr val="F9C113"/>
                </a:solidFill>
                <a:latin typeface="Montserrat"/>
                <a:ea typeface="Montserrat"/>
                <a:cs typeface="Montserrat"/>
                <a:sym typeface="Montserrat"/>
              </a:rPr>
              <a:t>Kontak :</a:t>
            </a:r>
            <a:endParaRPr sz="1600" b="1" kern="0">
              <a:solidFill>
                <a:srgbClr val="F9C1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6" name="Google Shape;646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7434" y="5254234"/>
            <a:ext cx="4872069" cy="544767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71"/>
          <p:cNvSpPr txBox="1"/>
          <p:nvPr/>
        </p:nvSpPr>
        <p:spPr>
          <a:xfrm>
            <a:off x="6342367" y="2007267"/>
            <a:ext cx="4574800" cy="176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33" rIns="0" bIns="0" anchor="t" anchorCtr="0">
            <a:spAutoFit/>
          </a:bodyPr>
          <a:lstStyle/>
          <a:p>
            <a:pPr marL="16933" algn="ctr" defTabSz="1219170">
              <a:buClr>
                <a:srgbClr val="000000"/>
              </a:buClr>
            </a:pPr>
            <a:r>
              <a:rPr lang="id" sz="11333" kern="0">
                <a:solidFill>
                  <a:srgbClr val="EBEB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Kasih</a:t>
            </a:r>
            <a:endParaRPr sz="11333" kern="0">
              <a:solidFill>
                <a:srgbClr val="EBEB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48" name="Google Shape;648;p71"/>
          <p:cNvSpPr/>
          <p:nvPr/>
        </p:nvSpPr>
        <p:spPr>
          <a:xfrm>
            <a:off x="1043000" y="3400400"/>
            <a:ext cx="804800" cy="57200"/>
          </a:xfrm>
          <a:prstGeom prst="rect">
            <a:avLst/>
          </a:prstGeom>
          <a:solidFill>
            <a:srgbClr val="EBEB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49" name="Google Shape;649;p71"/>
          <p:cNvPicPr preferRelativeResize="0"/>
          <p:nvPr/>
        </p:nvPicPr>
        <p:blipFill rotWithShape="1">
          <a:blip r:embed="rId4">
            <a:alphaModFix/>
          </a:blip>
          <a:srcRect b="43788"/>
          <a:stretch/>
        </p:blipFill>
        <p:spPr>
          <a:xfrm rot="-261533">
            <a:off x="175907" y="2475718"/>
            <a:ext cx="6506655" cy="4573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879" y="335283"/>
            <a:ext cx="1104623" cy="26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560865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9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84" name="Google Shape;384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0" name="Picture 2" descr="https://media.licdn.com/dms/image/D562DAQHQEIxe15O0Cw/profile-treasury-image-shrink_800_800/0/1688911193876?e=1695211200&amp;v=beta&amp;t=7bCRIHNMwC3NIMdya8HNAlMfNCKQJW74kv6YjfGJOG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12" y="966461"/>
            <a:ext cx="4327525" cy="324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media.licdn.com/dms/image/D562DAQHXVgx6zTtCAQ/profile-treasury-image-shrink_800_800/0/1688911171303?e=1695211200&amp;v=beta&amp;t=XcOpS7pO_qGtQpIfWkpOAy89VGbeqAcfEPfOIPaYV2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317" y="2295693"/>
            <a:ext cx="4657725" cy="348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s://media.licdn.com/dms/image/D562DAQEYZs5LF5S1BA/profile-treasury-image-shrink_8192_8192/0/1688911569338?e=1695211200&amp;v=beta&amp;t=wRQd36OfjPVtQKijt_lXDpRSaF7impX0oVoL8w2OPh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32" b="13099"/>
          <a:stretch/>
        </p:blipFill>
        <p:spPr bwMode="auto">
          <a:xfrm>
            <a:off x="5354237" y="651968"/>
            <a:ext cx="5738093" cy="32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https://media.licdn.com/dms/image/D562DAQHWU6Img3cBTA/profile-treasury-image-shrink_800_800/0/1688911143375?e=1695211200&amp;v=beta&amp;t=5jj64bVjbkwRpdSfm136hFszWCIs5P-PaQp5amO04S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9"/>
          <a:stretch/>
        </p:blipFill>
        <p:spPr bwMode="auto">
          <a:xfrm>
            <a:off x="6902842" y="3510226"/>
            <a:ext cx="4329076" cy="253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https://media.licdn.com/dms/image/D562DAQEVIn4J5r3MIQ/profile-treasury-image-shrink_800_800/0/1688911116117?e=1695211200&amp;v=beta&amp;t=VKN9X9XA8leVAfnzqZoxcA4KpQ5OpF6B9twqtwad_IA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33"/>
          <a:stretch/>
        </p:blipFill>
        <p:spPr bwMode="auto">
          <a:xfrm>
            <a:off x="7502792" y="2502452"/>
            <a:ext cx="4357939" cy="201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4" name="Picture 16" descr="No alternative text description for this imag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540" y="1291965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2" name="Picture 14" descr="No alternative text description for this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34" y="1288162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No alternative text description for this imag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001" y="845131"/>
            <a:ext cx="9298106" cy="523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062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4"/>
          <p:cNvSpPr/>
          <p:nvPr/>
        </p:nvSpPr>
        <p:spPr>
          <a:xfrm>
            <a:off x="9061333" y="1413333"/>
            <a:ext cx="2426400" cy="42396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5" name="Google Shape;255;p54"/>
          <p:cNvSpPr/>
          <p:nvPr/>
        </p:nvSpPr>
        <p:spPr>
          <a:xfrm>
            <a:off x="6232800" y="1413333"/>
            <a:ext cx="2426400" cy="42396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6" name="Google Shape;256;p54"/>
          <p:cNvSpPr/>
          <p:nvPr/>
        </p:nvSpPr>
        <p:spPr>
          <a:xfrm>
            <a:off x="3404267" y="1413333"/>
            <a:ext cx="2426400" cy="42396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7" name="Google Shape;257;p54"/>
          <p:cNvSpPr/>
          <p:nvPr/>
        </p:nvSpPr>
        <p:spPr>
          <a:xfrm>
            <a:off x="541833" y="1413333"/>
            <a:ext cx="2426400" cy="4239600"/>
          </a:xfrm>
          <a:prstGeom prst="roundRect">
            <a:avLst>
              <a:gd name="adj" fmla="val 16667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54"/>
          <p:cNvSpPr txBox="1"/>
          <p:nvPr/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4267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AHLI TEKNOLOGI PENDIDIKAN</a:t>
            </a:r>
            <a:endParaRPr sz="4267" kern="0">
              <a:solidFill>
                <a:srgbClr val="1B0F4B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59" name="Google Shape;259;p54"/>
          <p:cNvSpPr txBox="1"/>
          <p:nvPr/>
        </p:nvSpPr>
        <p:spPr>
          <a:xfrm>
            <a:off x="541823" y="2791513"/>
            <a:ext cx="2582400" cy="46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467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Devlin Hazrian Saleh</a:t>
            </a:r>
            <a:endParaRPr sz="1467" b="1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60" name="Google Shape;260;p54"/>
          <p:cNvPicPr preferRelativeResize="0"/>
          <p:nvPr/>
        </p:nvPicPr>
        <p:blipFill rotWithShape="1">
          <a:blip r:embed="rId3">
            <a:alphaModFix/>
          </a:blip>
          <a:srcRect l="11614" t="4917" r="20186" b="26883"/>
          <a:stretch/>
        </p:blipFill>
        <p:spPr>
          <a:xfrm>
            <a:off x="1220233" y="1587964"/>
            <a:ext cx="1069600" cy="1069600"/>
          </a:xfrm>
          <a:prstGeom prst="ellipse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261" name="Google Shape;261;p54"/>
          <p:cNvSpPr txBox="1"/>
          <p:nvPr/>
        </p:nvSpPr>
        <p:spPr>
          <a:xfrm>
            <a:off x="541816" y="3040761"/>
            <a:ext cx="2582400" cy="44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333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CEO</a:t>
            </a:r>
            <a:endParaRPr sz="13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2" name="Google Shape;262;p54"/>
          <p:cNvSpPr txBox="1"/>
          <p:nvPr/>
        </p:nvSpPr>
        <p:spPr>
          <a:xfrm>
            <a:off x="642000" y="3413300"/>
            <a:ext cx="2174400" cy="84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</a:pPr>
            <a:r>
              <a:rPr lang="id" sz="1200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Pionir usaha di bidang teknologi Metaverse sejak 2015</a:t>
            </a:r>
            <a:endParaRPr sz="9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3" name="Google Shape;263;p54"/>
          <p:cNvSpPr txBox="1"/>
          <p:nvPr/>
        </p:nvSpPr>
        <p:spPr>
          <a:xfrm>
            <a:off x="6223748" y="2791513"/>
            <a:ext cx="2582400" cy="46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467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Turina Farouk</a:t>
            </a:r>
            <a:endParaRPr sz="1467" b="1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4" name="Google Shape;264;p54"/>
          <p:cNvSpPr txBox="1"/>
          <p:nvPr/>
        </p:nvSpPr>
        <p:spPr>
          <a:xfrm>
            <a:off x="6241815" y="3021617"/>
            <a:ext cx="2582400" cy="44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333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Co-Partner</a:t>
            </a:r>
            <a:endParaRPr sz="13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5" name="Google Shape;265;p54"/>
          <p:cNvSpPr txBox="1"/>
          <p:nvPr/>
        </p:nvSpPr>
        <p:spPr>
          <a:xfrm>
            <a:off x="6358933" y="3392268"/>
            <a:ext cx="2174400" cy="143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</a:pPr>
            <a:r>
              <a:rPr lang="id" sz="1067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Ex-Senior Vice President  PT. XL Axiata Tbk &amp; PT. Indosat Tbk dengan pengalaman lebih dari 10 tahun merintis program pendidikan Soft Skills no. 1 </a:t>
            </a:r>
            <a:endParaRPr sz="1067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66" name="Google Shape;26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2304" y="1552941"/>
            <a:ext cx="1036400" cy="1036400"/>
          </a:xfrm>
          <a:prstGeom prst="ellipse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267" name="Google Shape;267;p54"/>
          <p:cNvSpPr txBox="1"/>
          <p:nvPr/>
        </p:nvSpPr>
        <p:spPr>
          <a:xfrm>
            <a:off x="3312597" y="2785338"/>
            <a:ext cx="2582400" cy="46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467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Yazid Amanullah</a:t>
            </a:r>
            <a:endParaRPr sz="1467" b="1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8" name="Google Shape;268;p54"/>
          <p:cNvSpPr txBox="1"/>
          <p:nvPr/>
        </p:nvSpPr>
        <p:spPr>
          <a:xfrm>
            <a:off x="3326716" y="3021611"/>
            <a:ext cx="2582400" cy="44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333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CTO</a:t>
            </a:r>
            <a:endParaRPr sz="13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9" name="Google Shape;269;p54"/>
          <p:cNvSpPr txBox="1"/>
          <p:nvPr/>
        </p:nvSpPr>
        <p:spPr>
          <a:xfrm>
            <a:off x="3516600" y="3401801"/>
            <a:ext cx="2174400" cy="159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</a:pPr>
            <a:r>
              <a:rPr lang="id" sz="1200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Ex-Konsultan Senior Teknologi Kemendikbudristek dengan pengalaman lebih dari 20 tahun</a:t>
            </a:r>
            <a:endParaRPr sz="1200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0" name="Google Shape;270;p54"/>
          <p:cNvSpPr txBox="1"/>
          <p:nvPr/>
        </p:nvSpPr>
        <p:spPr>
          <a:xfrm>
            <a:off x="8982932" y="2747921"/>
            <a:ext cx="2582400" cy="46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467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Muh. Akbar Buana Tafsili</a:t>
            </a:r>
            <a:endParaRPr sz="1467" b="1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1" name="Google Shape;271;p54"/>
          <p:cNvSpPr txBox="1"/>
          <p:nvPr/>
        </p:nvSpPr>
        <p:spPr>
          <a:xfrm>
            <a:off x="9000999" y="2978025"/>
            <a:ext cx="2582400" cy="44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600"/>
            </a:pPr>
            <a:r>
              <a:rPr lang="id" sz="1333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Executive Partner</a:t>
            </a:r>
            <a:endParaRPr sz="13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2" name="Google Shape;272;p54"/>
          <p:cNvSpPr txBox="1"/>
          <p:nvPr/>
        </p:nvSpPr>
        <p:spPr>
          <a:xfrm>
            <a:off x="9255600" y="3348700"/>
            <a:ext cx="2073200" cy="103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219170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</a:pPr>
            <a:r>
              <a:rPr lang="id" sz="1200" b="1" kern="0">
                <a:solidFill>
                  <a:srgbClr val="1B0F4B"/>
                </a:solidFill>
                <a:latin typeface="Ubuntu"/>
                <a:ea typeface="Ubuntu"/>
                <a:cs typeface="Ubuntu"/>
                <a:sym typeface="Ubuntu"/>
              </a:rPr>
              <a:t>Pionir Komunitas Life Skills Pelajar di seluruh Indonesia sejak 2018</a:t>
            </a:r>
            <a:endParaRPr sz="933" kern="0">
              <a:solidFill>
                <a:srgbClr val="1B0F4B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73" name="Google Shape;273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9341" y="1517649"/>
            <a:ext cx="1069600" cy="1069600"/>
          </a:xfrm>
          <a:prstGeom prst="ellipse">
            <a:avLst/>
          </a:prstGeom>
          <a:noFill/>
          <a:ln>
            <a:noFill/>
          </a:ln>
          <a:effectLst>
            <a:outerShdw blurRad="57150" dist="66675" dir="546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74" name="Google Shape;274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98213" y="1539432"/>
            <a:ext cx="1069600" cy="1069600"/>
          </a:xfrm>
          <a:prstGeom prst="ellipse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75" name="Google Shape;275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59800" y="4635967"/>
            <a:ext cx="738800" cy="7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5333" y="4592802"/>
            <a:ext cx="825167" cy="82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11751" y="4451633"/>
            <a:ext cx="1136088" cy="75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47850" y="4621703"/>
            <a:ext cx="732404" cy="390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614500" y="4252951"/>
            <a:ext cx="1400000" cy="14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4"/>
          <p:cNvPicPr preferRelativeResize="0"/>
          <p:nvPr/>
        </p:nvPicPr>
        <p:blipFill rotWithShape="1">
          <a:blip r:embed="rId12">
            <a:alphaModFix/>
          </a:blip>
          <a:srcRect t="28937" b="32273"/>
          <a:stretch/>
        </p:blipFill>
        <p:spPr>
          <a:xfrm>
            <a:off x="7004341" y="5012072"/>
            <a:ext cx="1032760" cy="40059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4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2" name="Google Shape;282;p5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4"/>
          <p:cNvSpPr/>
          <p:nvPr/>
        </p:nvSpPr>
        <p:spPr>
          <a:xfrm>
            <a:off x="4377767" y="5890033"/>
            <a:ext cx="4734800" cy="5048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5" name="Google Shape;285;p54"/>
          <p:cNvSpPr txBox="1"/>
          <p:nvPr/>
        </p:nvSpPr>
        <p:spPr>
          <a:xfrm>
            <a:off x="4375933" y="5790767"/>
            <a:ext cx="52308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6933" defTabSz="1219170">
              <a:buClr>
                <a:srgbClr val="000000"/>
              </a:buClr>
            </a:pPr>
            <a:r>
              <a:rPr lang="id" sz="28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1,500</a:t>
            </a:r>
            <a:r>
              <a:rPr lang="id" sz="1467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++</a:t>
            </a:r>
            <a:r>
              <a:rPr lang="id" sz="28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" sz="2267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Pendidik Profesional</a:t>
            </a:r>
            <a:endParaRPr sz="933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54"/>
          <p:cNvSpPr txBox="1"/>
          <p:nvPr/>
        </p:nvSpPr>
        <p:spPr>
          <a:xfrm>
            <a:off x="3312600" y="5938901"/>
            <a:ext cx="3822000" cy="38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67" rIns="0" bIns="0" anchor="t" anchorCtr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buSzPts val="1100"/>
            </a:pPr>
            <a:r>
              <a:rPr lang="id" sz="1600" b="1" kern="0">
                <a:solidFill>
                  <a:srgbClr val="1B0F4B"/>
                </a:solidFill>
                <a:latin typeface="Montserrat"/>
                <a:ea typeface="Montserrat"/>
                <a:cs typeface="Montserrat"/>
                <a:sym typeface="Montserrat"/>
              </a:rPr>
              <a:t>Bersama:</a:t>
            </a:r>
            <a:endParaRPr sz="1600" b="1" kern="0">
              <a:solidFill>
                <a:srgbClr val="1B0F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826872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7"/>
          <p:cNvSpPr txBox="1"/>
          <p:nvPr/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4267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0" name="Google Shape;340;p57"/>
          <p:cNvSpPr txBox="1"/>
          <p:nvPr/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4267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1" name="Google Shape;341;p57"/>
          <p:cNvSpPr txBox="1"/>
          <p:nvPr/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4267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MENGAPA SKOLLA?</a:t>
            </a:r>
            <a:endParaRPr sz="4267" kern="0">
              <a:solidFill>
                <a:srgbClr val="1B0F4B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42" name="Google Shape;342;p57"/>
          <p:cNvSpPr txBox="1"/>
          <p:nvPr/>
        </p:nvSpPr>
        <p:spPr>
          <a:xfrm>
            <a:off x="890600" y="4327134"/>
            <a:ext cx="2603600" cy="1442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ct val="115000"/>
              </a:lnSpc>
              <a:spcAft>
                <a:spcPts val="1600"/>
              </a:spcAft>
              <a:buClr>
                <a:srgbClr val="000000"/>
              </a:buClr>
            </a:pPr>
            <a:r>
              <a:rPr lang="id" sz="1400" kern="0">
                <a:solidFill>
                  <a:srgbClr val="1B0F4B"/>
                </a:solidFill>
                <a:latin typeface="Poppins" panose="00000500000000000000" pitchFamily="2" charset="0"/>
                <a:ea typeface="Montserrat Black"/>
                <a:cs typeface="Poppins" panose="00000500000000000000" pitchFamily="2" charset="0"/>
                <a:sym typeface="Montserrat Black"/>
              </a:rPr>
              <a:t>Tantangan pembelajaran Pasca Pandemi</a:t>
            </a:r>
            <a:r>
              <a:rPr lang="id" sz="1400" b="1" kern="0">
                <a:solidFill>
                  <a:srgbClr val="1B0F4B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(Integrasi Online dan Offline secara padu)</a:t>
            </a:r>
            <a:endParaRPr sz="1050" kern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343" name="Google Shape;343;p57"/>
          <p:cNvSpPr/>
          <p:nvPr/>
        </p:nvSpPr>
        <p:spPr>
          <a:xfrm>
            <a:off x="1157023" y="2114704"/>
            <a:ext cx="2070800" cy="2070800"/>
          </a:xfrm>
          <a:prstGeom prst="ellipse">
            <a:avLst/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4" name="Google Shape;344;p57"/>
          <p:cNvSpPr/>
          <p:nvPr/>
        </p:nvSpPr>
        <p:spPr>
          <a:xfrm>
            <a:off x="6254452" y="2114704"/>
            <a:ext cx="2070800" cy="2070800"/>
          </a:xfrm>
          <a:prstGeom prst="ellipse">
            <a:avLst/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57"/>
          <p:cNvSpPr/>
          <p:nvPr/>
        </p:nvSpPr>
        <p:spPr>
          <a:xfrm>
            <a:off x="3733815" y="2114704"/>
            <a:ext cx="2070800" cy="2070800"/>
          </a:xfrm>
          <a:prstGeom prst="ellipse">
            <a:avLst/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57"/>
          <p:cNvSpPr/>
          <p:nvPr/>
        </p:nvSpPr>
        <p:spPr>
          <a:xfrm>
            <a:off x="8826813" y="2114704"/>
            <a:ext cx="2070800" cy="2070800"/>
          </a:xfrm>
          <a:prstGeom prst="ellipse">
            <a:avLst/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47" name="Google Shape;347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9749" y="1717822"/>
            <a:ext cx="2622068" cy="262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7916" y="2188871"/>
            <a:ext cx="1922561" cy="1922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7"/>
          <p:cNvPicPr preferRelativeResize="0"/>
          <p:nvPr/>
        </p:nvPicPr>
        <p:blipFill rotWithShape="1">
          <a:blip r:embed="rId5">
            <a:alphaModFix/>
          </a:blip>
          <a:srcRect l="4123" r="3616"/>
          <a:stretch/>
        </p:blipFill>
        <p:spPr>
          <a:xfrm>
            <a:off x="8739316" y="1630200"/>
            <a:ext cx="2245600" cy="2596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0" name="Google Shape;350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2267" y="2002530"/>
            <a:ext cx="2520269" cy="252026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7"/>
          <p:cNvSpPr txBox="1"/>
          <p:nvPr/>
        </p:nvSpPr>
        <p:spPr>
          <a:xfrm>
            <a:off x="5841167" y="4327134"/>
            <a:ext cx="2899200" cy="152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spcAft>
                <a:spcPts val="1600"/>
              </a:spcAft>
              <a:buClr>
                <a:srgbClr val="000000"/>
              </a:buClr>
            </a:pPr>
            <a:r>
              <a:rPr lang="id" sz="1400" kern="0">
                <a:solidFill>
                  <a:srgbClr val="1B0F4B"/>
                </a:solidFill>
                <a:latin typeface="Poppins" panose="00000500000000000000" pitchFamily="2" charset="0"/>
                <a:ea typeface="Montserrat Black"/>
                <a:cs typeface="Poppins" panose="00000500000000000000" pitchFamily="2" charset="0"/>
                <a:sym typeface="Montserrat Black"/>
              </a:rPr>
              <a:t>Mitra resmi Direktorat Guru dan Tenaga Kependidikan Kemendikbudristek RI </a:t>
            </a:r>
            <a:r>
              <a:rPr lang="id" sz="1400" b="1" kern="0">
                <a:solidFill>
                  <a:srgbClr val="1B0F4B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untuk mensosialisasikan Kurikulum Merdeka</a:t>
            </a:r>
            <a:endParaRPr sz="1050" b="1" kern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352" name="Google Shape;352;p57"/>
          <p:cNvSpPr txBox="1"/>
          <p:nvPr/>
        </p:nvSpPr>
        <p:spPr>
          <a:xfrm>
            <a:off x="3584200" y="4339901"/>
            <a:ext cx="2370000" cy="131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spcAft>
                <a:spcPts val="1600"/>
              </a:spcAft>
              <a:buClr>
                <a:srgbClr val="000000"/>
              </a:buClr>
            </a:pPr>
            <a:r>
              <a:rPr lang="id" sz="1400" kern="0">
                <a:solidFill>
                  <a:srgbClr val="1B0F4B"/>
                </a:solidFill>
                <a:latin typeface="Poppins" panose="00000500000000000000" pitchFamily="2" charset="0"/>
                <a:ea typeface="Montserrat Black"/>
                <a:cs typeface="Poppins" panose="00000500000000000000" pitchFamily="2" charset="0"/>
                <a:sym typeface="Montserrat Black"/>
              </a:rPr>
              <a:t>Satu-satunya Mitra Pembangunan Learning Recovery</a:t>
            </a:r>
            <a:r>
              <a:rPr lang="id" sz="1400" b="1" kern="0">
                <a:solidFill>
                  <a:srgbClr val="1B0F4B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Kemendikbud Ristek RI</a:t>
            </a:r>
            <a:endParaRPr sz="1050" b="1" kern="0">
              <a:solidFill>
                <a:srgbClr val="000000"/>
              </a:solidFill>
              <a:latin typeface="Poppins" panose="00000500000000000000" pitchFamily="2" charset="0"/>
              <a:ea typeface="Montserrat"/>
              <a:cs typeface="Poppins" panose="00000500000000000000" pitchFamily="2" charset="0"/>
              <a:sym typeface="Montserrat"/>
            </a:endParaRPr>
          </a:p>
        </p:txBody>
      </p:sp>
      <p:sp>
        <p:nvSpPr>
          <p:cNvPr id="353" name="Google Shape;353;p57"/>
          <p:cNvSpPr txBox="1"/>
          <p:nvPr/>
        </p:nvSpPr>
        <p:spPr>
          <a:xfrm>
            <a:off x="8560400" y="4327133"/>
            <a:ext cx="2603600" cy="1097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spcAft>
                <a:spcPts val="1600"/>
              </a:spcAft>
              <a:buClr>
                <a:srgbClr val="000000"/>
              </a:buClr>
            </a:pPr>
            <a:r>
              <a:rPr lang="id" sz="1400" kern="0">
                <a:solidFill>
                  <a:srgbClr val="1B0F4B"/>
                </a:solidFill>
                <a:latin typeface="Poppins" panose="00000500000000000000" pitchFamily="2" charset="0"/>
                <a:ea typeface="Montserrat Black"/>
                <a:cs typeface="Poppins" panose="00000500000000000000" pitchFamily="2" charset="0"/>
                <a:sym typeface="Montserrat Black"/>
              </a:rPr>
              <a:t>Presiden RI mendorong penggunaan teknologi canggih</a:t>
            </a:r>
            <a:r>
              <a:rPr lang="id" sz="1400" b="1" kern="0">
                <a:solidFill>
                  <a:srgbClr val="1B0F4B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Metaverse </a:t>
            </a:r>
            <a:endParaRPr sz="1050" b="1" kern="0">
              <a:solidFill>
                <a:srgbClr val="000000"/>
              </a:solidFill>
              <a:latin typeface="Poppins" panose="00000500000000000000" pitchFamily="2" charset="0"/>
              <a:ea typeface="Montserrat"/>
              <a:cs typeface="Poppins" panose="00000500000000000000" pitchFamily="2" charset="0"/>
              <a:sym typeface="Montserrat"/>
            </a:endParaRPr>
          </a:p>
        </p:txBody>
      </p:sp>
      <p:sp>
        <p:nvSpPr>
          <p:cNvPr id="354" name="Google Shape;354;p57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55" name="Google Shape;355;p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65534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8"/>
          <p:cNvSpPr/>
          <p:nvPr/>
        </p:nvSpPr>
        <p:spPr>
          <a:xfrm>
            <a:off x="7335697" y="1396347"/>
            <a:ext cx="3622400" cy="416800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58"/>
          <p:cNvSpPr/>
          <p:nvPr/>
        </p:nvSpPr>
        <p:spPr>
          <a:xfrm>
            <a:off x="1959333" y="1382200"/>
            <a:ext cx="2712400" cy="416800"/>
          </a:xfrm>
          <a:prstGeom prst="roundRect">
            <a:avLst>
              <a:gd name="adj" fmla="val 50000"/>
            </a:avLst>
          </a:prstGeom>
          <a:solidFill>
            <a:srgbClr val="E3E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58"/>
          <p:cNvSpPr txBox="1"/>
          <p:nvPr/>
        </p:nvSpPr>
        <p:spPr>
          <a:xfrm>
            <a:off x="379100" y="6313397"/>
            <a:ext cx="2236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d" sz="1200" kern="0">
                <a:solidFill>
                  <a:srgbClr val="1B0F4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PT. Teman Satu Skolla</a:t>
            </a:r>
            <a:endParaRPr sz="1200" kern="0">
              <a:solidFill>
                <a:srgbClr val="1B0F4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64" name="Google Shape;36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4567" y="6521534"/>
            <a:ext cx="1606164" cy="15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49" y="281800"/>
            <a:ext cx="1188284" cy="37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>
            <a:spLocks noGrp="1"/>
          </p:cNvSpPr>
          <p:nvPr>
            <p:ph type="title" idx="4294967295"/>
          </p:nvPr>
        </p:nvSpPr>
        <p:spPr>
          <a:xfrm>
            <a:off x="700933" y="244148"/>
            <a:ext cx="10790000" cy="11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3111"/>
            </a:pPr>
            <a:r>
              <a:rPr lang="id" sz="3600" dirty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Teknologi Metaverse</a:t>
            </a:r>
            <a:endParaRPr sz="3600" dirty="0">
              <a:solidFill>
                <a:srgbClr val="1B0F4B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367" name="Google Shape;367;p58" descr="[DESKRIPSI VIDEO DISINI]&#10;&#10;Download sekarang!&#10;&#10;==========================&#10;&#10;Belajar berkesan bersama Skolla.✨&#10;Belajar Interaktif dan menyenangkan, bikin lebih paham karena lebih nyata.&#10;Info lebih lengkap dan download aplikasi kunjungi https://skolla.bio.link/&#10;&#10;****&#10;&#10;Biar kamu nggak ketinggalan info, yuk follow Skolla di media sosial!&#10;📷 Instagram : @skolla.online&#10;🔔 Twitter: @skollaonline&#10;🎶 Tiktok: @skolla.online&#10;🌎 Website: skolla.online&#10;📩 Email: hello@skolla.online" title="Kelas Metaverse  - Atom [DEMO KIT]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0601" y="2004601"/>
            <a:ext cx="4894167" cy="275296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8"/>
          <p:cNvSpPr txBox="1"/>
          <p:nvPr/>
        </p:nvSpPr>
        <p:spPr>
          <a:xfrm>
            <a:off x="6533733" y="4732601"/>
            <a:ext cx="50204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2667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Laboratorium Virtual</a:t>
            </a:r>
            <a:endParaRPr sz="2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9" name="Google Shape;369;p58"/>
          <p:cNvSpPr txBox="1"/>
          <p:nvPr/>
        </p:nvSpPr>
        <p:spPr>
          <a:xfrm>
            <a:off x="1307667" y="4732601"/>
            <a:ext cx="40000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2667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Kelas Metaverse</a:t>
            </a:r>
            <a:endParaRPr sz="2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70" name="Google Shape;370;p58" descr="[DESKRIPSI VIDEO DISINI]&#10;&#10;Download sekarang!&#10;&#10;==========================&#10;&#10;Belajar berkesan bersama Skolla.✨&#10;Belajar Interaktif dan menyenangkan, bikin lebih paham karena lebih nyata.&#10;Info lebih lengkap dan download aplikasi kunjungi https://skolla.bio.link/&#10;&#10;****&#10;&#10;Biar kamu nggak ketinggalan info, yuk follow Skolla di media sosial!&#10;📷 Instagram : @skolla.online&#10;🔔 Twitter: @skollaonline&#10;🎶 Tiktok: @skolla.online&#10;🌎 Website: skolla.online&#10;📩 Email: hello@skolla.online" title="Skollab Demo - Virus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96851" y="2004600"/>
            <a:ext cx="4894167" cy="2752968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8"/>
          <p:cNvSpPr txBox="1"/>
          <p:nvPr/>
        </p:nvSpPr>
        <p:spPr>
          <a:xfrm>
            <a:off x="965867" y="5322567"/>
            <a:ext cx="4683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</a:pPr>
            <a:r>
              <a:rPr lang="id" sz="1333" i="1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Pengguna dapat berinteraksi dengan lingkungan hasil simulasi komputer / dunia maya</a:t>
            </a:r>
            <a:endParaRPr sz="1333" i="1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2" name="Google Shape;372;p58"/>
          <p:cNvSpPr txBox="1"/>
          <p:nvPr/>
        </p:nvSpPr>
        <p:spPr>
          <a:xfrm>
            <a:off x="6596933" y="5268951"/>
            <a:ext cx="4894000" cy="5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</a:pPr>
            <a:r>
              <a:rPr lang="id" sz="1067" i="1" kern="0">
                <a:solidFill>
                  <a:srgbClr val="1B0F4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Pengguna dapat berinteraksi dengan benda maya 3 dimensi hasil proyeksi realtime benda maya ke dalam lingkungan nyata.</a:t>
            </a:r>
            <a:endParaRPr sz="1067" i="1" kern="0">
              <a:solidFill>
                <a:srgbClr val="1B0F4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3" name="Google Shape;373;p58"/>
          <p:cNvSpPr txBox="1"/>
          <p:nvPr/>
        </p:nvSpPr>
        <p:spPr>
          <a:xfrm>
            <a:off x="1307667" y="1282800"/>
            <a:ext cx="4000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2400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Virtual Reality</a:t>
            </a:r>
            <a:endParaRPr sz="1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58"/>
          <p:cNvSpPr txBox="1"/>
          <p:nvPr/>
        </p:nvSpPr>
        <p:spPr>
          <a:xfrm>
            <a:off x="7146900" y="1296934"/>
            <a:ext cx="4000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2400" kern="0">
                <a:solidFill>
                  <a:srgbClr val="1B0F4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Augmented Reality</a:t>
            </a:r>
            <a:endParaRPr sz="1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1436717" y="5810067"/>
            <a:ext cx="3622400" cy="2792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6" name="Google Shape;376;p58"/>
          <p:cNvSpPr txBox="1"/>
          <p:nvPr/>
        </p:nvSpPr>
        <p:spPr>
          <a:xfrm>
            <a:off x="1307684" y="5709967"/>
            <a:ext cx="4000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Diakses Menggunakan Laptop</a:t>
            </a:r>
            <a:endParaRPr sz="133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7172967" y="5810067"/>
            <a:ext cx="3622400" cy="279200"/>
          </a:xfrm>
          <a:prstGeom prst="roundRect">
            <a:avLst>
              <a:gd name="adj" fmla="val 50000"/>
            </a:avLst>
          </a:prstGeom>
          <a:solidFill>
            <a:srgbClr val="3A1B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8" name="Google Shape;378;p58"/>
          <p:cNvSpPr txBox="1"/>
          <p:nvPr/>
        </p:nvSpPr>
        <p:spPr>
          <a:xfrm>
            <a:off x="7043933" y="5709967"/>
            <a:ext cx="4000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id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Diakses Menggunakan HP</a:t>
            </a:r>
            <a:endParaRPr sz="133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89798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711</Words>
  <Application>Microsoft Office PowerPoint</Application>
  <PresentationFormat>Widescreen</PresentationFormat>
  <Paragraphs>162</Paragraphs>
  <Slides>51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8" baseType="lpstr">
      <vt:lpstr>Arial</vt:lpstr>
      <vt:lpstr>Calibri</vt:lpstr>
      <vt:lpstr>Calibri Light</vt:lpstr>
      <vt:lpstr>Montserrat</vt:lpstr>
      <vt:lpstr>Montserrat Black</vt:lpstr>
      <vt:lpstr>Montserrat ExtraBold</vt:lpstr>
      <vt:lpstr>Montserrat Medium</vt:lpstr>
      <vt:lpstr>Montserrat SemiBold</vt:lpstr>
      <vt:lpstr>Poppins</vt:lpstr>
      <vt:lpstr>Poppins Bold</vt:lpstr>
      <vt:lpstr>Poppins Italics</vt:lpstr>
      <vt:lpstr>Poppins Medium</vt:lpstr>
      <vt:lpstr>Times New Roman</vt:lpstr>
      <vt:lpstr>Ubuntu</vt:lpstr>
      <vt:lpstr>Office Theme</vt:lpstr>
      <vt:lpstr>1_Office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Teknologi Metaverse</vt:lpstr>
      <vt:lpstr>Omni-Learning Experience</vt:lpstr>
      <vt:lpstr>PowerPoint Presentation</vt:lpstr>
      <vt:lpstr>Mitra Strategis Lokal dan Global</vt:lpstr>
      <vt:lpstr>LIPUTAN MEDIA NASIONAL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INISIATIF ATAU BUKAN?</vt:lpstr>
      <vt:lpstr>PowerPoint Presentation</vt:lpstr>
      <vt:lpstr>PowerPoint Presentation</vt:lpstr>
      <vt:lpstr>Kolaborasi mana yang paling kaya akan ide projek baru?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Cybertik FMIPA</cp:lastModifiedBy>
  <cp:revision>31</cp:revision>
  <dcterms:created xsi:type="dcterms:W3CDTF">2023-09-13T08:50:39Z</dcterms:created>
  <dcterms:modified xsi:type="dcterms:W3CDTF">2023-09-14T06:18:38Z</dcterms:modified>
</cp:coreProperties>
</file>